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95" r:id="rId3"/>
    <p:sldId id="296" r:id="rId4"/>
    <p:sldId id="292" r:id="rId5"/>
    <p:sldId id="297" r:id="rId6"/>
    <p:sldId id="298" r:id="rId7"/>
    <p:sldId id="299" r:id="rId8"/>
    <p:sldId id="300" r:id="rId9"/>
    <p:sldId id="257" r:id="rId10"/>
    <p:sldId id="269" r:id="rId11"/>
    <p:sldId id="302" r:id="rId12"/>
    <p:sldId id="270" r:id="rId13"/>
    <p:sldId id="271" r:id="rId14"/>
    <p:sldId id="291"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3"/>
    <p:restoredTop sz="96208"/>
  </p:normalViewPr>
  <p:slideViewPr>
    <p:cSldViewPr snapToGrid="0" snapToObjects="1">
      <p:cViewPr varScale="1">
        <p:scale>
          <a:sx n="116" d="100"/>
          <a:sy n="116" d="100"/>
        </p:scale>
        <p:origin x="208" y="3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12-17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72255" y="553212"/>
            <a:ext cx="6620919" cy="1587822"/>
          </a:xfrm>
        </p:spPr>
        <p:txBody>
          <a:bodyPr/>
          <a:lstStyle/>
          <a:p>
            <a:r>
              <a:rPr lang="en-US" dirty="0"/>
              <a:t>Genesis 15: 13-15, 18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19739" y="2052828"/>
            <a:ext cx="6774275" cy="4805172"/>
          </a:xfrm>
        </p:spPr>
        <p:txBody>
          <a:bodyPr>
            <a:normAutofit/>
          </a:bodyPr>
          <a:lstStyle/>
          <a:p>
            <a:pPr algn="just"/>
            <a:r>
              <a:rPr lang="en-US" sz="2600" b="1" baseline="30000" dirty="0"/>
              <a:t>13</a:t>
            </a:r>
            <a:r>
              <a:rPr lang="en-US" sz="2600" dirty="0"/>
              <a:t>He said to Abram, “Know for sure that your offspring will live as foreigners in a land that is not theirs and will serve them. They will afflict them four hundred years. </a:t>
            </a:r>
            <a:r>
              <a:rPr lang="en-US" sz="2600" b="1" baseline="30000" dirty="0"/>
              <a:t>14</a:t>
            </a:r>
            <a:r>
              <a:rPr lang="en-US" sz="2600" dirty="0"/>
              <a:t>I will also judge that nation whom they will serve. Afterward they will come out with great wealth; </a:t>
            </a:r>
            <a:r>
              <a:rPr lang="en-US" sz="2600" b="1" baseline="30000" dirty="0"/>
              <a:t>15</a:t>
            </a:r>
            <a:r>
              <a:rPr lang="en-US" sz="2600" dirty="0"/>
              <a:t>but you will go to your fathers in peace. You will be buried at a good old age….</a:t>
            </a:r>
          </a:p>
          <a:p>
            <a:pPr marL="0" indent="0" algn="just">
              <a:buNone/>
            </a:pPr>
            <a:r>
              <a:rPr lang="en-US" sz="2600" b="1" baseline="30000" dirty="0"/>
              <a:t>18</a:t>
            </a:r>
            <a:r>
              <a:rPr lang="en-US" sz="2600" dirty="0"/>
              <a:t>In that day Yahweh made a covenant with Abram, saying, “I have given this land to your offspring, from the river of Egypt to the great river Euphrates…</a:t>
            </a:r>
          </a:p>
        </p:txBody>
      </p:sp>
      <p:pic>
        <p:nvPicPr>
          <p:cNvPr id="6" name="Picture 5" descr="A picture containing text, drawing&#10;&#10;Description automatically generated">
            <a:extLst>
              <a:ext uri="{FF2B5EF4-FFF2-40B4-BE49-F238E27FC236}">
                <a16:creationId xmlns:a16="http://schemas.microsoft.com/office/drawing/2014/main" id="{6967D812-F8EF-EF48-8575-5BF811A80F9A}"/>
              </a:ext>
            </a:extLst>
          </p:cNvPr>
          <p:cNvPicPr>
            <a:picLocks noChangeAspect="1"/>
          </p:cNvPicPr>
          <p:nvPr/>
        </p:nvPicPr>
        <p:blipFill>
          <a:blip r:embed="rId2"/>
          <a:stretch>
            <a:fillRect/>
          </a:stretch>
        </p:blipFill>
        <p:spPr>
          <a:xfrm>
            <a:off x="7593174" y="0"/>
            <a:ext cx="4598826" cy="6858000"/>
          </a:xfrm>
          <a:prstGeom prst="rect">
            <a:avLst/>
          </a:prstGeom>
        </p:spPr>
      </p:pic>
    </p:spTree>
    <p:extLst>
      <p:ext uri="{BB962C8B-B14F-4D97-AF65-F5344CB8AC3E}">
        <p14:creationId xmlns:p14="http://schemas.microsoft.com/office/powerpoint/2010/main" val="320238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18104" y="2449071"/>
            <a:ext cx="11155792" cy="4023360"/>
          </a:xfrm>
        </p:spPr>
        <p:txBody>
          <a:bodyPr>
            <a:normAutofit/>
          </a:bodyPr>
          <a:lstStyle/>
          <a:p>
            <a:pPr marL="514350" indent="-514350">
              <a:buFont typeface="+mj-lt"/>
              <a:buAutoNum type="arabicPeriod" startAt="7"/>
            </a:pPr>
            <a:r>
              <a:rPr lang="en-US" sz="3200" dirty="0"/>
              <a:t>What does God mean when he tells Abram that his descendants will be “foreigners in a land that is not their theirs”?</a:t>
            </a:r>
          </a:p>
          <a:p>
            <a:pPr marL="514350" indent="-514350">
              <a:buFont typeface="+mj-lt"/>
              <a:buAutoNum type="arabicPeriod" startAt="7"/>
            </a:pPr>
            <a:r>
              <a:rPr lang="en-US" sz="3200" dirty="0"/>
              <a:t>Why did God choose Abram?</a:t>
            </a:r>
          </a:p>
          <a:p>
            <a:pPr marL="514350" indent="-514350">
              <a:buFont typeface="+mj-lt"/>
              <a:buAutoNum type="arabicPeriod" startAt="7"/>
            </a:pPr>
            <a:r>
              <a:rPr lang="en-US" sz="3200" dirty="0"/>
              <a:t>What examples in his Abram’s behavior are key indicators as to the nature of his character?</a:t>
            </a:r>
            <a:endParaRPr lang="en-US" sz="2800" dirty="0"/>
          </a:p>
          <a:p>
            <a:endParaRPr lang="en-US" sz="2800" dirty="0"/>
          </a:p>
        </p:txBody>
      </p:sp>
    </p:spTree>
    <p:extLst>
      <p:ext uri="{BB962C8B-B14F-4D97-AF65-F5344CB8AC3E}">
        <p14:creationId xmlns:p14="http://schemas.microsoft.com/office/powerpoint/2010/main" val="22602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4277" y="590471"/>
            <a:ext cx="6235957" cy="1499616"/>
          </a:xfrm>
        </p:spPr>
        <p:txBody>
          <a:bodyPr/>
          <a:lstStyle/>
          <a:p>
            <a:r>
              <a:rPr lang="en-US" dirty="0"/>
              <a:t>Genesis 17: 1-2, 5 </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59229" y="2190448"/>
            <a:ext cx="6498771" cy="4230884"/>
          </a:xfrm>
        </p:spPr>
        <p:txBody>
          <a:bodyPr>
            <a:normAutofit/>
          </a:bodyPr>
          <a:lstStyle/>
          <a:p>
            <a:pPr algn="just"/>
            <a:r>
              <a:rPr lang="en-US" sz="2800" b="1" baseline="30000" dirty="0"/>
              <a:t>1</a:t>
            </a:r>
            <a:r>
              <a:rPr lang="en-US" sz="2800" dirty="0"/>
              <a:t>When Abram was ninety-nine years old, Yahweh appeared to Abram and said to him, “I am God Almighty. Walk before me and be blameless. </a:t>
            </a:r>
            <a:r>
              <a:rPr lang="en-US" sz="2800" b="1" baseline="30000" dirty="0"/>
              <a:t>2</a:t>
            </a:r>
            <a:r>
              <a:rPr lang="en-US" sz="2800" dirty="0"/>
              <a:t>I will make my covenant between me and you, and will multiply you exceedingly.”…</a:t>
            </a:r>
          </a:p>
          <a:p>
            <a:pPr algn="just"/>
            <a:r>
              <a:rPr lang="en-US" sz="2800" b="1" baseline="30000" dirty="0"/>
              <a:t>5</a:t>
            </a:r>
            <a:r>
              <a:rPr lang="en-US" sz="2800" dirty="0"/>
              <a:t>Your name will no more be called Abram, but your name will be Abraham; for I have made you the father of a multitude of nations.</a:t>
            </a:r>
          </a:p>
        </p:txBody>
      </p:sp>
      <p:pic>
        <p:nvPicPr>
          <p:cNvPr id="6" name="Picture 5" descr="A picture containing table, colorful, sitting, fruit&#10;&#10;Description automatically generated">
            <a:extLst>
              <a:ext uri="{FF2B5EF4-FFF2-40B4-BE49-F238E27FC236}">
                <a16:creationId xmlns:a16="http://schemas.microsoft.com/office/drawing/2014/main" id="{EADCD90D-1B92-6142-851F-7629E9D98353}"/>
              </a:ext>
            </a:extLst>
          </p:cNvPr>
          <p:cNvPicPr>
            <a:picLocks noChangeAspect="1"/>
          </p:cNvPicPr>
          <p:nvPr/>
        </p:nvPicPr>
        <p:blipFill>
          <a:blip r:embed="rId2"/>
          <a:stretch>
            <a:fillRect/>
          </a:stretch>
        </p:blipFill>
        <p:spPr>
          <a:xfrm>
            <a:off x="7170234" y="1"/>
            <a:ext cx="5021766" cy="6808878"/>
          </a:xfrm>
          <a:prstGeom prst="rect">
            <a:avLst/>
          </a:prstGeom>
        </p:spPr>
      </p:pic>
    </p:spTree>
    <p:extLst>
      <p:ext uri="{BB962C8B-B14F-4D97-AF65-F5344CB8AC3E}">
        <p14:creationId xmlns:p14="http://schemas.microsoft.com/office/powerpoint/2010/main" val="6727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44382" y="586639"/>
            <a:ext cx="7006437" cy="1465185"/>
          </a:xfrm>
        </p:spPr>
        <p:txBody>
          <a:bodyPr/>
          <a:lstStyle/>
          <a:p>
            <a:r>
              <a:rPr lang="en-US" dirty="0"/>
              <a:t>Genesis 17: 15-21</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12861" y="1792956"/>
            <a:ext cx="8250915" cy="5248085"/>
          </a:xfrm>
        </p:spPr>
        <p:txBody>
          <a:bodyPr>
            <a:normAutofit/>
          </a:bodyPr>
          <a:lstStyle/>
          <a:p>
            <a:pPr algn="just"/>
            <a:r>
              <a:rPr lang="en-US" b="1" baseline="30000" dirty="0"/>
              <a:t>15</a:t>
            </a:r>
            <a:r>
              <a:rPr lang="en-US" dirty="0"/>
              <a:t>God said to Abraham, “As for Sarai your wife, you shall not call her name Sarai, but her name shall be Sarah. </a:t>
            </a:r>
            <a:r>
              <a:rPr lang="en-US" b="1" baseline="30000" dirty="0"/>
              <a:t>16</a:t>
            </a:r>
            <a:r>
              <a:rPr lang="en-US" dirty="0"/>
              <a:t>I will bless her, and moreover I will give you a son by her. Yes, I will bless her, and she will be a mother of nations. Kings of peoples will come from her.”</a:t>
            </a:r>
          </a:p>
          <a:p>
            <a:pPr algn="just"/>
            <a:r>
              <a:rPr lang="en-US" b="1" baseline="30000" dirty="0"/>
              <a:t>17</a:t>
            </a:r>
            <a:r>
              <a:rPr lang="en-US" dirty="0"/>
              <a:t>Then Abraham fell on his face, and laughed and said in his heart, “Will a child be born to him who is one hundred years old? Will Sarah, who is ninety years old, give birth?” </a:t>
            </a:r>
            <a:r>
              <a:rPr lang="en-US" b="1" baseline="30000" dirty="0"/>
              <a:t>18</a:t>
            </a:r>
            <a:r>
              <a:rPr lang="en-US" dirty="0"/>
              <a:t>Abraham said to God, “Oh that Ishmael might live before you!”</a:t>
            </a:r>
          </a:p>
          <a:p>
            <a:pPr algn="just"/>
            <a:r>
              <a:rPr lang="en-US" b="1" baseline="30000" dirty="0"/>
              <a:t>19</a:t>
            </a:r>
            <a:r>
              <a:rPr lang="en-US" dirty="0"/>
              <a:t>God said, “No, but Sarah, your wife, will bear you a son. You shall call his name Isaac. I will establish my covenant with him for an everlasting covenant for his offspring after him. </a:t>
            </a:r>
            <a:r>
              <a:rPr lang="en-US" b="1" baseline="30000" dirty="0"/>
              <a:t>20</a:t>
            </a:r>
            <a:r>
              <a:rPr lang="en-US" dirty="0"/>
              <a:t>As for Ishmael, I have heard you. Behold, I have blessed him and will make him fruitful, and will multiply him exceedingly. He will become the father of twelve princes, and I will make him a great nation. </a:t>
            </a:r>
            <a:r>
              <a:rPr lang="en-US" b="1" baseline="30000" dirty="0"/>
              <a:t>21</a:t>
            </a:r>
            <a:r>
              <a:rPr lang="en-US" dirty="0"/>
              <a:t>But I will establish my covenant with Isaac, whom Sarah will bear to you at this set time next year.”</a:t>
            </a:r>
          </a:p>
          <a:p>
            <a:pPr marL="0" indent="0">
              <a:buNone/>
            </a:pPr>
            <a:endParaRPr lang="en-US" dirty="0"/>
          </a:p>
        </p:txBody>
      </p:sp>
      <p:pic>
        <p:nvPicPr>
          <p:cNvPr id="7" name="Picture 6" descr="A person standing in front of a window&#10;&#10;Description automatically generated">
            <a:extLst>
              <a:ext uri="{FF2B5EF4-FFF2-40B4-BE49-F238E27FC236}">
                <a16:creationId xmlns:a16="http://schemas.microsoft.com/office/drawing/2014/main" id="{E6FA8588-D3E8-B24A-A3BA-4534064B26F3}"/>
              </a:ext>
            </a:extLst>
          </p:cNvPr>
          <p:cNvPicPr>
            <a:picLocks noChangeAspect="1"/>
          </p:cNvPicPr>
          <p:nvPr/>
        </p:nvPicPr>
        <p:blipFill>
          <a:blip r:embed="rId2"/>
          <a:stretch>
            <a:fillRect/>
          </a:stretch>
        </p:blipFill>
        <p:spPr>
          <a:xfrm>
            <a:off x="8647764" y="1661532"/>
            <a:ext cx="3242166" cy="4906808"/>
          </a:xfrm>
          <a:prstGeom prst="rect">
            <a:avLst/>
          </a:prstGeom>
        </p:spPr>
      </p:pic>
    </p:spTree>
    <p:extLst>
      <p:ext uri="{BB962C8B-B14F-4D97-AF65-F5344CB8AC3E}">
        <p14:creationId xmlns:p14="http://schemas.microsoft.com/office/powerpoint/2010/main" val="178805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56138" y="2330605"/>
            <a:ext cx="9720073" cy="4023360"/>
          </a:xfrm>
        </p:spPr>
        <p:txBody>
          <a:bodyPr>
            <a:normAutofit/>
          </a:bodyPr>
          <a:lstStyle/>
          <a:p>
            <a:pPr marL="514350" indent="-514350">
              <a:buFont typeface="+mj-lt"/>
              <a:buAutoNum type="arabicPeriod" startAt="10"/>
            </a:pPr>
            <a:r>
              <a:rPr lang="en-US" sz="3200" dirty="0"/>
              <a:t> Why did God change their names?</a:t>
            </a:r>
          </a:p>
          <a:p>
            <a:pPr marL="514350" indent="-514350">
              <a:buFont typeface="+mj-lt"/>
              <a:buAutoNum type="arabicPeriod" startAt="10"/>
            </a:pPr>
            <a:endParaRPr lang="en-US" sz="3200" dirty="0"/>
          </a:p>
          <a:p>
            <a:pPr marL="514350" indent="-514350">
              <a:buFont typeface="+mj-lt"/>
              <a:buAutoNum type="arabicPeriod" startAt="10"/>
            </a:pPr>
            <a:r>
              <a:rPr lang="en-US" sz="3200" dirty="0"/>
              <a:t> Who is Ishmael?</a:t>
            </a:r>
          </a:p>
          <a:p>
            <a:pPr marL="514350" indent="-514350">
              <a:buFont typeface="+mj-lt"/>
              <a:buAutoNum type="arabicPeriod" startAt="10"/>
            </a:pPr>
            <a:endParaRPr lang="en-US" sz="3200" dirty="0"/>
          </a:p>
          <a:p>
            <a:pPr marL="514350" indent="-514350">
              <a:buFont typeface="+mj-lt"/>
              <a:buAutoNum type="arabicPeriod" startAt="10"/>
            </a:pPr>
            <a:r>
              <a:rPr lang="en-US" sz="3200" dirty="0"/>
              <a:t> Why does God also bless Ishmael?</a:t>
            </a:r>
          </a:p>
          <a:p>
            <a:endParaRPr lang="en-US" sz="2800" dirty="0"/>
          </a:p>
          <a:p>
            <a:endParaRPr lang="en-US" sz="2800" dirty="0"/>
          </a:p>
        </p:txBody>
      </p:sp>
    </p:spTree>
    <p:extLst>
      <p:ext uri="{BB962C8B-B14F-4D97-AF65-F5344CB8AC3E}">
        <p14:creationId xmlns:p14="http://schemas.microsoft.com/office/powerpoint/2010/main" val="31925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7" name="Content Placeholder 2">
            <a:extLst>
              <a:ext uri="{FF2B5EF4-FFF2-40B4-BE49-F238E27FC236}">
                <a16:creationId xmlns:a16="http://schemas.microsoft.com/office/drawing/2014/main" id="{33AE8DF2-BABA-D64B-9B6B-8B76DE240603}"/>
              </a:ext>
            </a:extLst>
          </p:cNvPr>
          <p:cNvSpPr>
            <a:spLocks noGrp="1"/>
          </p:cNvSpPr>
          <p:nvPr>
            <p:ph idx="1"/>
          </p:nvPr>
        </p:nvSpPr>
        <p:spPr>
          <a:xfrm>
            <a:off x="678600" y="2370083"/>
            <a:ext cx="10988263"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endParaRPr lang="en-US" sz="3200" baseline="30000" dirty="0"/>
          </a:p>
          <a:p>
            <a:pPr>
              <a:buFont typeface="Arial" panose="020B0604020202020204" pitchFamily="34" charset="0"/>
              <a:buChar char="•"/>
            </a:pPr>
            <a:r>
              <a:rPr lang="en-US" sz="3200" dirty="0"/>
              <a:t> Unless otherwise indicated, all images were downloaded  from Wikimedia.</a:t>
            </a:r>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26756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3"/>
            <a:ext cx="5600338" cy="1451205"/>
          </a:xfrm>
        </p:spPr>
        <p:txBody>
          <a:bodyPr/>
          <a:lstStyle/>
          <a:p>
            <a:r>
              <a:rPr lang="en-US" dirty="0"/>
              <a:t>Genesis 12: 1-4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20315" y="2052828"/>
            <a:ext cx="6983868" cy="4805172"/>
          </a:xfrm>
        </p:spPr>
        <p:txBody>
          <a:bodyPr>
            <a:normAutofit lnSpcReduction="10000"/>
          </a:bodyPr>
          <a:lstStyle/>
          <a:p>
            <a:pPr algn="just"/>
            <a:r>
              <a:rPr lang="en-US" sz="2800" b="1" baseline="30000" dirty="0"/>
              <a:t>1</a:t>
            </a:r>
            <a:r>
              <a:rPr lang="en-US" sz="2800" dirty="0"/>
              <a:t>Now Yahweh said to Abram, “Leave your country, and your relatives, and your father’s house, and go to the land that I will show you. </a:t>
            </a:r>
            <a:r>
              <a:rPr lang="en-US" sz="2800" b="1" baseline="30000" dirty="0"/>
              <a:t>2</a:t>
            </a:r>
            <a:r>
              <a:rPr lang="en-US" sz="2800" dirty="0"/>
              <a:t>I will make of you a great nation. I will bless you and make your name great. You will be a blessing. </a:t>
            </a:r>
            <a:r>
              <a:rPr lang="en-US" sz="2800" b="1" baseline="30000" dirty="0"/>
              <a:t>3</a:t>
            </a:r>
            <a:r>
              <a:rPr lang="en-US" sz="2800" dirty="0"/>
              <a:t>I will bless those who bless you and curse those who treat you with contempt. All the families of the earth will be blessed through you.”</a:t>
            </a:r>
          </a:p>
          <a:p>
            <a:pPr algn="just"/>
            <a:r>
              <a:rPr lang="en-US" sz="2800" b="1" baseline="30000" dirty="0"/>
              <a:t>4</a:t>
            </a:r>
            <a:r>
              <a:rPr lang="en-US" sz="2800" dirty="0"/>
              <a:t>So Abram went as Yahweh had told him. Lot went with him. Abram was seventy-five years old when he departed from Haran.</a:t>
            </a:r>
          </a:p>
          <a:p>
            <a:pPr marL="0" indent="0">
              <a:buNone/>
            </a:pPr>
            <a:endParaRPr lang="en-US" dirty="0"/>
          </a:p>
        </p:txBody>
      </p:sp>
      <p:pic>
        <p:nvPicPr>
          <p:cNvPr id="5" name="Picture 4" descr="A vintage photo of a group of people posing for the camera&#10;&#10;Description automatically generated">
            <a:extLst>
              <a:ext uri="{FF2B5EF4-FFF2-40B4-BE49-F238E27FC236}">
                <a16:creationId xmlns:a16="http://schemas.microsoft.com/office/drawing/2014/main" id="{C8AB0766-2E3C-EC4E-ACFB-2DC1E1A6CFE6}"/>
              </a:ext>
            </a:extLst>
          </p:cNvPr>
          <p:cNvPicPr>
            <a:picLocks noChangeAspect="1"/>
          </p:cNvPicPr>
          <p:nvPr/>
        </p:nvPicPr>
        <p:blipFill>
          <a:blip r:embed="rId2"/>
          <a:stretch>
            <a:fillRect/>
          </a:stretch>
        </p:blipFill>
        <p:spPr>
          <a:xfrm>
            <a:off x="7785253" y="0"/>
            <a:ext cx="4406747" cy="6858000"/>
          </a:xfrm>
          <a:prstGeom prst="rect">
            <a:avLst/>
          </a:prstGeom>
        </p:spPr>
      </p:pic>
    </p:spTree>
    <p:extLst>
      <p:ext uri="{BB962C8B-B14F-4D97-AF65-F5344CB8AC3E}">
        <p14:creationId xmlns:p14="http://schemas.microsoft.com/office/powerpoint/2010/main" val="280945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781551" y="670690"/>
            <a:ext cx="6511346" cy="1287617"/>
          </a:xfrm>
        </p:spPr>
        <p:txBody>
          <a:bodyPr/>
          <a:lstStyle/>
          <a:p>
            <a:r>
              <a:rPr lang="en-US" dirty="0"/>
              <a:t>Genesis 12: 10-20</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95620" y="1904794"/>
            <a:ext cx="7896948" cy="2250186"/>
          </a:xfrm>
        </p:spPr>
        <p:txBody>
          <a:bodyPr>
            <a:normAutofit lnSpcReduction="10000"/>
          </a:bodyPr>
          <a:lstStyle/>
          <a:p>
            <a:pPr algn="just"/>
            <a:r>
              <a:rPr lang="en-US" b="1" baseline="30000" dirty="0"/>
              <a:t>10</a:t>
            </a:r>
            <a:r>
              <a:rPr lang="en-US" dirty="0"/>
              <a:t>There was a famine in the land. Abram went down into Egypt to live as a foreigner there, for the famine was severe in the land. </a:t>
            </a:r>
            <a:r>
              <a:rPr lang="en-US" b="1" baseline="30000" dirty="0"/>
              <a:t>11</a:t>
            </a:r>
            <a:r>
              <a:rPr lang="en-US" dirty="0"/>
              <a:t>When he had come near to enter Egypt, he said to Sarai his wife, “See now, I know that you are a beautiful woman to look at. </a:t>
            </a:r>
            <a:r>
              <a:rPr lang="en-US" b="1" baseline="30000" dirty="0"/>
              <a:t>12</a:t>
            </a:r>
            <a:r>
              <a:rPr lang="en-US" dirty="0"/>
              <a:t>It will happen that when the Egyptians see you they will say, ‘This is his wife.’ They will kill me, but they will save you alive. </a:t>
            </a:r>
            <a:r>
              <a:rPr lang="en-US" b="1" baseline="30000" dirty="0"/>
              <a:t>13</a:t>
            </a:r>
            <a:r>
              <a:rPr lang="en-US" dirty="0"/>
              <a:t>Please say that you are my sister, that it may be well with me for your sake and that my soul may live because of you.”</a:t>
            </a:r>
          </a:p>
        </p:txBody>
      </p:sp>
      <p:sp>
        <p:nvSpPr>
          <p:cNvPr id="5" name="Content Placeholder 2">
            <a:extLst>
              <a:ext uri="{FF2B5EF4-FFF2-40B4-BE49-F238E27FC236}">
                <a16:creationId xmlns:a16="http://schemas.microsoft.com/office/drawing/2014/main" id="{25F3DAE7-98F6-AF4E-98DF-D81F18735792}"/>
              </a:ext>
            </a:extLst>
          </p:cNvPr>
          <p:cNvSpPr txBox="1">
            <a:spLocks/>
          </p:cNvSpPr>
          <p:nvPr/>
        </p:nvSpPr>
        <p:spPr>
          <a:xfrm>
            <a:off x="495620" y="4195160"/>
            <a:ext cx="11200759" cy="279447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14</a:t>
            </a:r>
            <a:r>
              <a:rPr lang="en-US" dirty="0"/>
              <a:t>When Abram had come into Egypt, Egyptians saw that the woman was very beautiful. </a:t>
            </a:r>
            <a:r>
              <a:rPr lang="en-US" b="1" baseline="30000" dirty="0"/>
              <a:t>15</a:t>
            </a:r>
            <a:r>
              <a:rPr lang="en-US" dirty="0"/>
              <a:t>The princes of Pharaoh saw her and praised her to Pharaoh; and the woman was taken into Pharaoh’s house. </a:t>
            </a:r>
            <a:r>
              <a:rPr lang="en-US" b="1" baseline="30000" dirty="0"/>
              <a:t>16</a:t>
            </a:r>
            <a:r>
              <a:rPr lang="en-US" dirty="0"/>
              <a:t>He dealt well with Abram for her sake. He had sheep, cattle, male donkeys, male servants, female servants, female donkeys, and camels. </a:t>
            </a:r>
            <a:r>
              <a:rPr lang="en-US" b="1" baseline="30000" dirty="0"/>
              <a:t>17</a:t>
            </a:r>
            <a:r>
              <a:rPr lang="en-US" dirty="0"/>
              <a:t>Yahweh afflicted Pharaoh and his house with great plagues because of Sarai, Abram’s wife. </a:t>
            </a:r>
            <a:r>
              <a:rPr lang="en-US" b="1" baseline="30000" dirty="0"/>
              <a:t>18</a:t>
            </a:r>
            <a:r>
              <a:rPr lang="en-US" dirty="0"/>
              <a:t>Pharaoh called Abram and said, “What is this that you have done to me? Why didn’t you tell me that she was your wife? </a:t>
            </a:r>
            <a:r>
              <a:rPr lang="en-US" b="1" baseline="30000" dirty="0"/>
              <a:t>19</a:t>
            </a:r>
            <a:r>
              <a:rPr lang="en-US" dirty="0"/>
              <a:t>Why did you say, ‘She is my sister,’ so that I took her to be my wife? Now therefore, see your wife, take her, and go your way.” </a:t>
            </a:r>
            <a:r>
              <a:rPr lang="en-US" b="1" baseline="30000" dirty="0"/>
              <a:t>20</a:t>
            </a:r>
            <a:r>
              <a:rPr lang="en-US" dirty="0"/>
              <a:t>Pharaoh commanded men concerning him, and they escorted him away with his wife and all that he had</a:t>
            </a:r>
          </a:p>
          <a:p>
            <a:pPr marL="0" indent="0">
              <a:buFont typeface="Tw Cen MT" panose="020B0602020104020603" pitchFamily="34" charset="0"/>
              <a:buNone/>
            </a:pPr>
            <a:endParaRPr lang="en-US" dirty="0"/>
          </a:p>
        </p:txBody>
      </p:sp>
      <p:pic>
        <p:nvPicPr>
          <p:cNvPr id="7" name="Picture 6" descr="A group of people posing for a photo&#10;&#10;Description automatically generated">
            <a:extLst>
              <a:ext uri="{FF2B5EF4-FFF2-40B4-BE49-F238E27FC236}">
                <a16:creationId xmlns:a16="http://schemas.microsoft.com/office/drawing/2014/main" id="{3BFA849E-2428-1748-AE7C-B3741401B600}"/>
              </a:ext>
            </a:extLst>
          </p:cNvPr>
          <p:cNvPicPr>
            <a:picLocks noChangeAspect="1"/>
          </p:cNvPicPr>
          <p:nvPr/>
        </p:nvPicPr>
        <p:blipFill>
          <a:blip r:embed="rId2"/>
          <a:stretch>
            <a:fillRect/>
          </a:stretch>
        </p:blipFill>
        <p:spPr>
          <a:xfrm>
            <a:off x="8546192" y="453614"/>
            <a:ext cx="3150187" cy="3524685"/>
          </a:xfrm>
          <a:prstGeom prst="rect">
            <a:avLst/>
          </a:prstGeom>
        </p:spPr>
      </p:pic>
    </p:spTree>
    <p:extLst>
      <p:ext uri="{BB962C8B-B14F-4D97-AF65-F5344CB8AC3E}">
        <p14:creationId xmlns:p14="http://schemas.microsoft.com/office/powerpoint/2010/main" val="429037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10533" y="2084832"/>
            <a:ext cx="10394721" cy="4023360"/>
          </a:xfrm>
        </p:spPr>
        <p:txBody>
          <a:bodyPr>
            <a:normAutofit lnSpcReduction="10000"/>
          </a:bodyPr>
          <a:lstStyle/>
          <a:p>
            <a:pPr marL="514350" indent="-514350" algn="just">
              <a:buFont typeface="+mj-lt"/>
              <a:buAutoNum type="arabicPeriod"/>
            </a:pPr>
            <a:r>
              <a:rPr lang="en-US" sz="3200" dirty="0"/>
              <a:t>What does God mean when he says, “I will bless those who bless you and curse those who treat you with contempt”. Can you provide some historical examples of people who paid a price for their Jew hatred? </a:t>
            </a:r>
          </a:p>
          <a:p>
            <a:pPr marL="514350" indent="-514350" algn="just">
              <a:buFont typeface="+mj-lt"/>
              <a:buAutoNum type="arabicPeriod"/>
            </a:pPr>
            <a:r>
              <a:rPr lang="en-US" sz="3200" dirty="0"/>
              <a:t>Why did Abram say to the Egyptians that Sarai was his sister?</a:t>
            </a:r>
          </a:p>
          <a:p>
            <a:pPr marL="514350" indent="-514350" algn="just">
              <a:buFont typeface="+mj-lt"/>
              <a:buAutoNum type="arabicPeriod"/>
            </a:pPr>
            <a:r>
              <a:rPr lang="en-US" sz="3200" dirty="0"/>
              <a:t>Abram feared he would be killed by if they knew Sarai was his wife. Most of us find this shocking, but can you think of historical examples of this kind of behavior?</a:t>
            </a:r>
            <a:endParaRPr lang="en-US" sz="2800" dirty="0"/>
          </a:p>
        </p:txBody>
      </p:sp>
    </p:spTree>
    <p:extLst>
      <p:ext uri="{BB962C8B-B14F-4D97-AF65-F5344CB8AC3E}">
        <p14:creationId xmlns:p14="http://schemas.microsoft.com/office/powerpoint/2010/main" val="13473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89672" y="553212"/>
            <a:ext cx="5488826" cy="1499616"/>
          </a:xfrm>
        </p:spPr>
        <p:txBody>
          <a:bodyPr/>
          <a:lstStyle/>
          <a:p>
            <a:r>
              <a:rPr lang="en-US" dirty="0"/>
              <a:t>Genesis 13: 5-9</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05395" y="2186643"/>
            <a:ext cx="6854049" cy="4805172"/>
          </a:xfrm>
        </p:spPr>
        <p:txBody>
          <a:bodyPr>
            <a:noAutofit/>
          </a:bodyPr>
          <a:lstStyle/>
          <a:p>
            <a:pPr algn="just"/>
            <a:r>
              <a:rPr lang="en-US" sz="2400" b="1" baseline="30000" dirty="0"/>
              <a:t>5</a:t>
            </a:r>
            <a:r>
              <a:rPr lang="en-US" sz="2400" dirty="0"/>
              <a:t>Lot also, who went with Abram, had flocks, herds, and tents. </a:t>
            </a:r>
            <a:r>
              <a:rPr lang="en-US" sz="2400" b="1" baseline="30000" dirty="0"/>
              <a:t>6</a:t>
            </a:r>
            <a:r>
              <a:rPr lang="en-US" sz="2400" dirty="0"/>
              <a:t>The land was not able to bear that they might live together for their possessions were so great. </a:t>
            </a:r>
            <a:r>
              <a:rPr lang="en-US" sz="2400" b="1" baseline="30000" dirty="0"/>
              <a:t>7</a:t>
            </a:r>
            <a:r>
              <a:rPr lang="en-US" sz="2400" dirty="0"/>
              <a:t>There was strife between the herdsmen of Abram’s livestock and the herdsmen of Lot’s livestock. The Canaanites and the Perizzites lived in the land at that time. </a:t>
            </a:r>
            <a:r>
              <a:rPr lang="en-US" sz="2400" b="1" baseline="30000" dirty="0"/>
              <a:t>8</a:t>
            </a:r>
            <a:r>
              <a:rPr lang="en-US" sz="2400" dirty="0"/>
              <a:t>Abram said to Lot, “Please, let there be no strife between you and me and between your herdsmen and my herdsmen; for we are relatives. </a:t>
            </a:r>
            <a:r>
              <a:rPr lang="en-US" sz="2400" b="1" baseline="30000" dirty="0"/>
              <a:t>9</a:t>
            </a:r>
            <a:r>
              <a:rPr lang="en-US" sz="2400" dirty="0"/>
              <a:t>Isn’t the whole land before you? Please separate yourself from me. If you go to the left hand, then I will go to the right. Or if you go to the right hand, then I will go to the left.”</a:t>
            </a:r>
          </a:p>
        </p:txBody>
      </p:sp>
      <p:pic>
        <p:nvPicPr>
          <p:cNvPr id="5" name="Picture 4" descr="A picture containing text, book&#10;&#10;Description automatically generated">
            <a:extLst>
              <a:ext uri="{FF2B5EF4-FFF2-40B4-BE49-F238E27FC236}">
                <a16:creationId xmlns:a16="http://schemas.microsoft.com/office/drawing/2014/main" id="{AFB4A76A-620B-954D-8AAF-D41C4D4BC278}"/>
              </a:ext>
            </a:extLst>
          </p:cNvPr>
          <p:cNvPicPr>
            <a:picLocks noChangeAspect="1"/>
          </p:cNvPicPr>
          <p:nvPr/>
        </p:nvPicPr>
        <p:blipFill>
          <a:blip r:embed="rId2"/>
          <a:stretch>
            <a:fillRect/>
          </a:stretch>
        </p:blipFill>
        <p:spPr>
          <a:xfrm>
            <a:off x="7675758" y="0"/>
            <a:ext cx="4516242" cy="6858000"/>
          </a:xfrm>
          <a:prstGeom prst="rect">
            <a:avLst/>
          </a:prstGeom>
        </p:spPr>
      </p:pic>
    </p:spTree>
    <p:extLst>
      <p:ext uri="{BB962C8B-B14F-4D97-AF65-F5344CB8AC3E}">
        <p14:creationId xmlns:p14="http://schemas.microsoft.com/office/powerpoint/2010/main" val="317024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56217" y="642422"/>
            <a:ext cx="5953184" cy="1454007"/>
          </a:xfrm>
        </p:spPr>
        <p:txBody>
          <a:bodyPr>
            <a:normAutofit/>
          </a:bodyPr>
          <a:lstStyle/>
          <a:p>
            <a:r>
              <a:rPr lang="en-US" sz="4000" dirty="0"/>
              <a:t>Genesis 14: 1-2, 11-12, 14-16</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38860" y="1863257"/>
            <a:ext cx="6184604" cy="4805172"/>
          </a:xfrm>
        </p:spPr>
        <p:txBody>
          <a:bodyPr>
            <a:normAutofit fontScale="92500"/>
          </a:bodyPr>
          <a:lstStyle/>
          <a:p>
            <a:pPr algn="just"/>
            <a:r>
              <a:rPr lang="en-US" b="1" baseline="30000" dirty="0"/>
              <a:t>1</a:t>
            </a:r>
            <a:r>
              <a:rPr lang="en-US" dirty="0"/>
              <a:t>In the days of </a:t>
            </a:r>
            <a:r>
              <a:rPr lang="en-US" dirty="0" err="1"/>
              <a:t>Amraphel</a:t>
            </a:r>
            <a:r>
              <a:rPr lang="en-US" dirty="0"/>
              <a:t>, king of Shinar; Arioch, king of </a:t>
            </a:r>
            <a:r>
              <a:rPr lang="en-US" dirty="0" err="1"/>
              <a:t>Ellasar</a:t>
            </a:r>
            <a:r>
              <a:rPr lang="en-US" dirty="0"/>
              <a:t>; </a:t>
            </a:r>
            <a:r>
              <a:rPr lang="en-US" dirty="0" err="1"/>
              <a:t>Chedorlaomer</a:t>
            </a:r>
            <a:r>
              <a:rPr lang="en-US" dirty="0"/>
              <a:t>, king of Elam; and Tidal, king of </a:t>
            </a:r>
            <a:r>
              <a:rPr lang="en-US" dirty="0" err="1"/>
              <a:t>Goiim</a:t>
            </a:r>
            <a:r>
              <a:rPr lang="en-US" dirty="0"/>
              <a:t>, </a:t>
            </a:r>
            <a:r>
              <a:rPr lang="en-US" b="1" baseline="30000" dirty="0"/>
              <a:t>2</a:t>
            </a:r>
            <a:r>
              <a:rPr lang="en-US" dirty="0"/>
              <a:t>they made war with </a:t>
            </a:r>
            <a:r>
              <a:rPr lang="en-US" dirty="0" err="1"/>
              <a:t>Bera</a:t>
            </a:r>
            <a:r>
              <a:rPr lang="en-US" dirty="0"/>
              <a:t>, king of Sodom; </a:t>
            </a:r>
            <a:r>
              <a:rPr lang="en-US" dirty="0" err="1"/>
              <a:t>Birsha</a:t>
            </a:r>
            <a:r>
              <a:rPr lang="en-US" dirty="0"/>
              <a:t>, king of Gomorrah; </a:t>
            </a:r>
            <a:r>
              <a:rPr lang="en-US" dirty="0" err="1"/>
              <a:t>Shinab</a:t>
            </a:r>
            <a:r>
              <a:rPr lang="en-US" dirty="0"/>
              <a:t>, king of </a:t>
            </a:r>
            <a:r>
              <a:rPr lang="en-US" dirty="0" err="1"/>
              <a:t>Admah</a:t>
            </a:r>
            <a:r>
              <a:rPr lang="en-US" dirty="0"/>
              <a:t>; </a:t>
            </a:r>
            <a:r>
              <a:rPr lang="en-US" dirty="0" err="1"/>
              <a:t>Shemeber</a:t>
            </a:r>
            <a:r>
              <a:rPr lang="en-US" dirty="0"/>
              <a:t>, king of </a:t>
            </a:r>
            <a:r>
              <a:rPr lang="en-US" dirty="0" err="1"/>
              <a:t>Zeboiim</a:t>
            </a:r>
            <a:r>
              <a:rPr lang="en-US" dirty="0"/>
              <a:t>; and the king of Bela (also called </a:t>
            </a:r>
            <a:r>
              <a:rPr lang="en-US" dirty="0" err="1"/>
              <a:t>Zoar</a:t>
            </a:r>
            <a:r>
              <a:rPr lang="en-US" dirty="0"/>
              <a:t>)….</a:t>
            </a:r>
          </a:p>
          <a:p>
            <a:pPr algn="just"/>
            <a:r>
              <a:rPr lang="en-US" b="1" baseline="30000" dirty="0"/>
              <a:t>11</a:t>
            </a:r>
            <a:r>
              <a:rPr lang="en-US" dirty="0"/>
              <a:t>They took all the goods of Sodom and Gomorrah, and all their food, and went their way. </a:t>
            </a:r>
            <a:r>
              <a:rPr lang="en-US" b="1" baseline="30000" dirty="0"/>
              <a:t>12</a:t>
            </a:r>
            <a:r>
              <a:rPr lang="en-US" dirty="0"/>
              <a:t>They took Lot, Abram’s brother’s son, who lived in Sodom, and his goods, and departed….  </a:t>
            </a:r>
            <a:r>
              <a:rPr lang="en-US" b="1" baseline="30000" dirty="0"/>
              <a:t>14</a:t>
            </a:r>
            <a:r>
              <a:rPr lang="en-US" dirty="0"/>
              <a:t>When Abram heard that his relative was taken captive, he led out his three hundred eighteen trained men, born in his house, and pursued as far as Dan. </a:t>
            </a:r>
            <a:r>
              <a:rPr lang="en-US" b="1" baseline="30000" dirty="0"/>
              <a:t>15</a:t>
            </a:r>
            <a:r>
              <a:rPr lang="en-US" dirty="0"/>
              <a:t>He divided himself against them by night, he and his servants, and struck them and pursued them to </a:t>
            </a:r>
            <a:r>
              <a:rPr lang="en-US" dirty="0" err="1"/>
              <a:t>Hobah</a:t>
            </a:r>
            <a:r>
              <a:rPr lang="en-US" dirty="0"/>
              <a:t>, which is on the left hand of Damascus. </a:t>
            </a:r>
            <a:r>
              <a:rPr lang="en-US" b="1" baseline="30000" dirty="0"/>
              <a:t>16</a:t>
            </a:r>
            <a:r>
              <a:rPr lang="en-US" dirty="0"/>
              <a:t>He brought back all the goods, and also brought back his relative Lot and his goods and the other people.</a:t>
            </a:r>
          </a:p>
        </p:txBody>
      </p:sp>
      <p:pic>
        <p:nvPicPr>
          <p:cNvPr id="5" name="Picture 4" descr="A vintage photo of a group of people posing for the camera&#10;&#10;Description automatically generated">
            <a:extLst>
              <a:ext uri="{FF2B5EF4-FFF2-40B4-BE49-F238E27FC236}">
                <a16:creationId xmlns:a16="http://schemas.microsoft.com/office/drawing/2014/main" id="{162BA250-56AD-554C-9CD9-6AED5A288C7C}"/>
              </a:ext>
            </a:extLst>
          </p:cNvPr>
          <p:cNvPicPr>
            <a:picLocks noChangeAspect="1"/>
          </p:cNvPicPr>
          <p:nvPr/>
        </p:nvPicPr>
        <p:blipFill>
          <a:blip r:embed="rId2"/>
          <a:stretch>
            <a:fillRect/>
          </a:stretch>
        </p:blipFill>
        <p:spPr>
          <a:xfrm>
            <a:off x="6720191" y="0"/>
            <a:ext cx="5471809" cy="6858000"/>
          </a:xfrm>
          <a:prstGeom prst="rect">
            <a:avLst/>
          </a:prstGeom>
        </p:spPr>
      </p:pic>
    </p:spTree>
    <p:extLst>
      <p:ext uri="{BB962C8B-B14F-4D97-AF65-F5344CB8AC3E}">
        <p14:creationId xmlns:p14="http://schemas.microsoft.com/office/powerpoint/2010/main" val="32040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89672" y="553212"/>
            <a:ext cx="6191352" cy="1499616"/>
          </a:xfrm>
        </p:spPr>
        <p:txBody>
          <a:bodyPr/>
          <a:lstStyle/>
          <a:p>
            <a:r>
              <a:rPr lang="en-US" dirty="0"/>
              <a:t>Genesis 14: 21-24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93511" y="2052828"/>
            <a:ext cx="5589129" cy="4805172"/>
          </a:xfrm>
        </p:spPr>
        <p:txBody>
          <a:bodyPr>
            <a:noAutofit/>
          </a:bodyPr>
          <a:lstStyle/>
          <a:p>
            <a:pPr algn="just"/>
            <a:r>
              <a:rPr lang="en-US" sz="2400" b="1" baseline="30000" dirty="0"/>
              <a:t>21</a:t>
            </a:r>
            <a:r>
              <a:rPr lang="en-US" sz="2400" dirty="0"/>
              <a:t>The king of Sodom said to Abram, “Give me the people and take the goods for yourself.”</a:t>
            </a:r>
          </a:p>
          <a:p>
            <a:pPr algn="just"/>
            <a:r>
              <a:rPr lang="en-US" sz="2400" b="1" baseline="30000" dirty="0"/>
              <a:t>22</a:t>
            </a:r>
            <a:r>
              <a:rPr lang="en-US" sz="2400" dirty="0"/>
              <a:t>Abram said to the king of Sodom, “I have lifted up my hand to Yahweh, God Most High, </a:t>
            </a:r>
            <a:r>
              <a:rPr lang="en-US" sz="2400" b="1" baseline="30000" dirty="0"/>
              <a:t>23</a:t>
            </a:r>
            <a:r>
              <a:rPr lang="en-US" sz="2400" dirty="0"/>
              <a:t>that I will not take a thread nor a sandal strap nor anything that is yours, lest you should say, ‘I have made Abram rich.’ </a:t>
            </a:r>
            <a:r>
              <a:rPr lang="en-US" sz="2400" b="1" baseline="30000" dirty="0"/>
              <a:t>24</a:t>
            </a:r>
            <a:r>
              <a:rPr lang="en-US" sz="2400" dirty="0"/>
              <a:t>I will accept nothing from you except that which the young men have eaten, and the portion of the men who went with me: </a:t>
            </a:r>
            <a:r>
              <a:rPr lang="en-US" sz="2400" dirty="0" err="1"/>
              <a:t>Aner</a:t>
            </a:r>
            <a:r>
              <a:rPr lang="en-US" sz="2400" dirty="0"/>
              <a:t>, </a:t>
            </a:r>
            <a:r>
              <a:rPr lang="en-US" sz="2400" dirty="0" err="1"/>
              <a:t>Eshcol</a:t>
            </a:r>
            <a:r>
              <a:rPr lang="en-US" sz="2400" dirty="0"/>
              <a:t>, and </a:t>
            </a:r>
            <a:r>
              <a:rPr lang="en-US" sz="2400" dirty="0" err="1"/>
              <a:t>Mamre</a:t>
            </a:r>
            <a:r>
              <a:rPr lang="en-US" sz="2400" dirty="0"/>
              <a:t>. Let them take their portion.”</a:t>
            </a:r>
          </a:p>
        </p:txBody>
      </p:sp>
      <p:pic>
        <p:nvPicPr>
          <p:cNvPr id="7" name="Picture 6" descr="A picture containing photo, old, covered, painting&#10;&#10;Description automatically generated">
            <a:extLst>
              <a:ext uri="{FF2B5EF4-FFF2-40B4-BE49-F238E27FC236}">
                <a16:creationId xmlns:a16="http://schemas.microsoft.com/office/drawing/2014/main" id="{B329A230-AC83-A24C-A298-94ED91C221B0}"/>
              </a:ext>
            </a:extLst>
          </p:cNvPr>
          <p:cNvPicPr>
            <a:picLocks noChangeAspect="1"/>
          </p:cNvPicPr>
          <p:nvPr/>
        </p:nvPicPr>
        <p:blipFill>
          <a:blip r:embed="rId2"/>
          <a:stretch>
            <a:fillRect/>
          </a:stretch>
        </p:blipFill>
        <p:spPr>
          <a:xfrm>
            <a:off x="6070667" y="2052829"/>
            <a:ext cx="5827822" cy="4443160"/>
          </a:xfrm>
          <a:prstGeom prst="rect">
            <a:avLst/>
          </a:prstGeom>
        </p:spPr>
      </p:pic>
    </p:spTree>
    <p:extLst>
      <p:ext uri="{BB962C8B-B14F-4D97-AF65-F5344CB8AC3E}">
        <p14:creationId xmlns:p14="http://schemas.microsoft.com/office/powerpoint/2010/main" val="343192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86803" y="2249424"/>
            <a:ext cx="9720072" cy="4023360"/>
          </a:xfrm>
        </p:spPr>
        <p:txBody>
          <a:bodyPr>
            <a:normAutofit/>
          </a:bodyPr>
          <a:lstStyle/>
          <a:p>
            <a:pPr marL="514350" indent="-514350">
              <a:buFont typeface="+mj-lt"/>
              <a:buAutoNum type="arabicPeriod" startAt="4"/>
            </a:pPr>
            <a:r>
              <a:rPr lang="en-US" sz="3200" dirty="0"/>
              <a:t>Why did Abram part ways with Lot?</a:t>
            </a:r>
          </a:p>
          <a:p>
            <a:pPr marL="514350" indent="-514350">
              <a:buFont typeface="+mj-lt"/>
              <a:buAutoNum type="arabicPeriod" startAt="4"/>
            </a:pPr>
            <a:endParaRPr lang="en-US" sz="3200" dirty="0"/>
          </a:p>
          <a:p>
            <a:pPr marL="514350" indent="-514350">
              <a:buFont typeface="+mj-lt"/>
              <a:buAutoNum type="arabicPeriod" startAt="4"/>
            </a:pPr>
            <a:r>
              <a:rPr lang="en-US" sz="3200" dirty="0"/>
              <a:t>What was Abram’s goal when he raised an army?</a:t>
            </a:r>
          </a:p>
          <a:p>
            <a:pPr marL="514350" indent="-514350">
              <a:buFont typeface="+mj-lt"/>
              <a:buAutoNum type="arabicPeriod" startAt="4"/>
            </a:pPr>
            <a:endParaRPr lang="en-US" sz="3200" dirty="0"/>
          </a:p>
          <a:p>
            <a:pPr marL="514350" indent="-514350">
              <a:buFont typeface="+mj-lt"/>
              <a:buAutoNum type="arabicPeriod" startAt="4"/>
            </a:pPr>
            <a:r>
              <a:rPr lang="en-US" sz="3200" dirty="0"/>
              <a:t>Why did Abram refuse to keep for himself the spoils from the war?</a:t>
            </a:r>
          </a:p>
          <a:p>
            <a:endParaRPr lang="en-US" sz="2800" dirty="0"/>
          </a:p>
        </p:txBody>
      </p:sp>
    </p:spTree>
    <p:extLst>
      <p:ext uri="{BB962C8B-B14F-4D97-AF65-F5344CB8AC3E}">
        <p14:creationId xmlns:p14="http://schemas.microsoft.com/office/powerpoint/2010/main" val="4950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6940" y="601622"/>
            <a:ext cx="5467211" cy="1517109"/>
          </a:xfrm>
        </p:spPr>
        <p:txBody>
          <a:bodyPr/>
          <a:lstStyle/>
          <a:p>
            <a:r>
              <a:rPr lang="en-US" dirty="0"/>
              <a:t>Genesis 15: 1-5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34898" y="2004246"/>
            <a:ext cx="5661102" cy="4968240"/>
          </a:xfrm>
        </p:spPr>
        <p:txBody>
          <a:bodyPr>
            <a:normAutofit lnSpcReduction="10000"/>
          </a:bodyPr>
          <a:lstStyle/>
          <a:p>
            <a:pPr algn="just"/>
            <a:r>
              <a:rPr lang="en-US" b="1" baseline="30000" dirty="0"/>
              <a:t>1</a:t>
            </a:r>
            <a:r>
              <a:rPr lang="en-US" dirty="0"/>
              <a:t>…. Yahweh’s word came to Abram in a vision, saying, “Don’t be afraid, Abram. I am your shield, your exceedingly great reward.”</a:t>
            </a:r>
          </a:p>
          <a:p>
            <a:pPr algn="just"/>
            <a:r>
              <a:rPr lang="en-US" b="1" baseline="30000" dirty="0"/>
              <a:t>2</a:t>
            </a:r>
            <a:r>
              <a:rPr lang="en-US" dirty="0"/>
              <a:t>Abram said, “Lord Yahweh, what will you give me since I go childless, and the one who will inherit my estate is Eliezer of Damascus?” </a:t>
            </a:r>
            <a:r>
              <a:rPr lang="en-US" b="1" baseline="30000" dirty="0"/>
              <a:t>3</a:t>
            </a:r>
            <a:r>
              <a:rPr lang="en-US" dirty="0"/>
              <a:t>Abram said, “Behold, you have given no children to me: and behold, one born in my house is my heir.”</a:t>
            </a:r>
          </a:p>
          <a:p>
            <a:pPr algn="just"/>
            <a:r>
              <a:rPr lang="en-US" b="1" baseline="30000" dirty="0"/>
              <a:t>4</a:t>
            </a:r>
            <a:r>
              <a:rPr lang="en-US" dirty="0"/>
              <a:t>Behold, Yahweh’s word came to him saying, “This man will not be your heir, but he who will come out of your own body will be your heir.” </a:t>
            </a:r>
            <a:r>
              <a:rPr lang="en-US" b="1" baseline="30000" dirty="0"/>
              <a:t>5</a:t>
            </a:r>
            <a:r>
              <a:rPr lang="en-US" dirty="0"/>
              <a:t>Yahweh brought him outside and said, “Look now toward the sky and count the stars if you are able to count them.” He said to Abram, “This is how numerous your offspring will be.”</a:t>
            </a:r>
          </a:p>
          <a:p>
            <a:pPr algn="just"/>
            <a:endParaRPr lang="en-US" dirty="0"/>
          </a:p>
          <a:p>
            <a:pPr marL="0" indent="0">
              <a:buNone/>
            </a:pPr>
            <a:endParaRPr lang="en-US" dirty="0"/>
          </a:p>
        </p:txBody>
      </p:sp>
      <p:pic>
        <p:nvPicPr>
          <p:cNvPr id="5" name="Picture 4" descr="A person sitting in a pile&#10;&#10;Description automatically generated">
            <a:extLst>
              <a:ext uri="{FF2B5EF4-FFF2-40B4-BE49-F238E27FC236}">
                <a16:creationId xmlns:a16="http://schemas.microsoft.com/office/drawing/2014/main" id="{DE37F70A-8D45-064B-81DF-AD3C06E28018}"/>
              </a:ext>
            </a:extLst>
          </p:cNvPr>
          <p:cNvPicPr>
            <a:picLocks noChangeAspect="1"/>
          </p:cNvPicPr>
          <p:nvPr/>
        </p:nvPicPr>
        <p:blipFill>
          <a:blip r:embed="rId2"/>
          <a:stretch>
            <a:fillRect/>
          </a:stretch>
        </p:blipFill>
        <p:spPr>
          <a:xfrm>
            <a:off x="6363278" y="0"/>
            <a:ext cx="5828722" cy="6858000"/>
          </a:xfrm>
          <a:prstGeom prst="rect">
            <a:avLst/>
          </a:prstGeom>
        </p:spPr>
      </p:pic>
    </p:spTree>
    <p:extLst>
      <p:ext uri="{BB962C8B-B14F-4D97-AF65-F5344CB8AC3E}">
        <p14:creationId xmlns:p14="http://schemas.microsoft.com/office/powerpoint/2010/main" val="1158779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1117</TotalTime>
  <Words>1706</Words>
  <Application>Microsoft Macintosh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 Cen MT</vt:lpstr>
      <vt:lpstr>Tw Cen MT Condensed</vt:lpstr>
      <vt:lpstr>Wingdings 3</vt:lpstr>
      <vt:lpstr>Integral</vt:lpstr>
      <vt:lpstr>Lesson plans for Genesis 12-17 </vt:lpstr>
      <vt:lpstr>Genesis 12: 1-4</vt:lpstr>
      <vt:lpstr>Genesis 12: 10-20</vt:lpstr>
      <vt:lpstr>Questions</vt:lpstr>
      <vt:lpstr>Genesis 13: 5-9</vt:lpstr>
      <vt:lpstr>Genesis 14: 1-2, 11-12, 14-16</vt:lpstr>
      <vt:lpstr>Genesis 14: 21-24</vt:lpstr>
      <vt:lpstr>Questions</vt:lpstr>
      <vt:lpstr>Genesis 15: 1-5</vt:lpstr>
      <vt:lpstr>Genesis 15: 13-15, 18</vt:lpstr>
      <vt:lpstr>Questions</vt:lpstr>
      <vt:lpstr>Genesis 17: 1-2, 5 </vt:lpstr>
      <vt:lpstr>Genesis 17: 15-21</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130</cp:revision>
  <dcterms:created xsi:type="dcterms:W3CDTF">2020-05-02T16:07:56Z</dcterms:created>
  <dcterms:modified xsi:type="dcterms:W3CDTF">2020-06-01T13:52:11Z</dcterms:modified>
</cp:coreProperties>
</file>