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83" r:id="rId3"/>
    <p:sldId id="296" r:id="rId4"/>
    <p:sldId id="284" r:id="rId5"/>
    <p:sldId id="290" r:id="rId6"/>
    <p:sldId id="285" r:id="rId7"/>
    <p:sldId id="263" r:id="rId8"/>
    <p:sldId id="286" r:id="rId9"/>
    <p:sldId id="291" r:id="rId10"/>
    <p:sldId id="305" r:id="rId11"/>
    <p:sldId id="287" r:id="rId12"/>
    <p:sldId id="297" r:id="rId13"/>
    <p:sldId id="289" r:id="rId14"/>
    <p:sldId id="299" r:id="rId15"/>
    <p:sldId id="301" r:id="rId16"/>
    <p:sldId id="304" r:id="rId17"/>
    <p:sldId id="293" r:id="rId18"/>
    <p:sldId id="298" r:id="rId19"/>
    <p:sldId id="294" r:id="rId20"/>
    <p:sldId id="302" r:id="rId21"/>
    <p:sldId id="295" r:id="rId22"/>
    <p:sldId id="300"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p:restoredTop sz="96208"/>
  </p:normalViewPr>
  <p:slideViewPr>
    <p:cSldViewPr snapToGrid="0" snapToObjects="1">
      <p:cViewPr varScale="1">
        <p:scale>
          <a:sx n="121" d="100"/>
          <a:sy n="121" d="100"/>
        </p:scale>
        <p:origin x="168" y="2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23-28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7" y="606975"/>
            <a:ext cx="6095999" cy="1499616"/>
          </a:xfrm>
        </p:spPr>
        <p:txBody>
          <a:bodyPr/>
          <a:lstStyle/>
          <a:p>
            <a:r>
              <a:rPr lang="en-US" dirty="0"/>
              <a:t>Genesis 26: 17, 19-22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33815" y="1962253"/>
            <a:ext cx="6796821" cy="4805172"/>
          </a:xfrm>
        </p:spPr>
        <p:txBody>
          <a:bodyPr>
            <a:normAutofit/>
          </a:bodyPr>
          <a:lstStyle/>
          <a:p>
            <a:pPr algn="just"/>
            <a:r>
              <a:rPr lang="en-US" sz="2600" b="1" baseline="30000" dirty="0"/>
              <a:t>17</a:t>
            </a:r>
            <a:r>
              <a:rPr lang="en-US" sz="2600" dirty="0"/>
              <a:t>Isaac departed from there, encamped in the valley of </a:t>
            </a:r>
            <a:r>
              <a:rPr lang="en-US" sz="2600" dirty="0" err="1"/>
              <a:t>Gerar</a:t>
            </a:r>
            <a:r>
              <a:rPr lang="en-US" sz="2600" dirty="0"/>
              <a:t> and lived there... </a:t>
            </a:r>
            <a:r>
              <a:rPr lang="en-US" sz="2600" b="1" baseline="30000" dirty="0"/>
              <a:t>19</a:t>
            </a:r>
            <a:r>
              <a:rPr lang="en-US" sz="2600" dirty="0"/>
              <a:t>Isaac’s servants dug in the valley and found there a well of flowing water. </a:t>
            </a:r>
            <a:r>
              <a:rPr lang="en-US" sz="2600" b="1" baseline="30000" dirty="0"/>
              <a:t>20</a:t>
            </a:r>
            <a:r>
              <a:rPr lang="en-US" sz="2600" dirty="0"/>
              <a:t>The herdsmen of </a:t>
            </a:r>
            <a:r>
              <a:rPr lang="en-US" sz="2600" dirty="0" err="1"/>
              <a:t>Gerar</a:t>
            </a:r>
            <a:r>
              <a:rPr lang="en-US" sz="2600" dirty="0"/>
              <a:t> argued with Isaac’s herdsmen saying, “The water is ours.” So he called the name of the well </a:t>
            </a:r>
            <a:r>
              <a:rPr lang="en-US" sz="2600" dirty="0" err="1"/>
              <a:t>Esek</a:t>
            </a:r>
            <a:r>
              <a:rPr lang="en-US" sz="2600" dirty="0"/>
              <a:t>, because they contended with him. </a:t>
            </a:r>
            <a:r>
              <a:rPr lang="en-US" sz="2600" b="1" baseline="30000" dirty="0"/>
              <a:t>21</a:t>
            </a:r>
            <a:r>
              <a:rPr lang="en-US" sz="2600" dirty="0"/>
              <a:t>They dug another well and they argued over that, also. So he called its name </a:t>
            </a:r>
            <a:r>
              <a:rPr lang="en-US" sz="2600" dirty="0" err="1"/>
              <a:t>Sitnah</a:t>
            </a:r>
            <a:r>
              <a:rPr lang="en-US" sz="2600" dirty="0"/>
              <a:t>. </a:t>
            </a:r>
            <a:r>
              <a:rPr lang="en-US" sz="2600" b="1" baseline="30000" dirty="0"/>
              <a:t>22</a:t>
            </a:r>
            <a:r>
              <a:rPr lang="en-US" sz="2600" dirty="0"/>
              <a:t>He left that place and dug another well. They didn’t argue over that one. So he called it Rehoboth. He said, “For now Yahweh has made room for us and we will be fruitful in the land.”</a:t>
            </a:r>
          </a:p>
          <a:p>
            <a:pPr marL="0" indent="0">
              <a:buNone/>
            </a:pPr>
            <a:endParaRPr lang="en-US" dirty="0"/>
          </a:p>
        </p:txBody>
      </p:sp>
      <p:pic>
        <p:nvPicPr>
          <p:cNvPr id="5" name="Picture 4" descr="A painting of a person&#10;&#10;Description automatically generated">
            <a:extLst>
              <a:ext uri="{FF2B5EF4-FFF2-40B4-BE49-F238E27FC236}">
                <a16:creationId xmlns:a16="http://schemas.microsoft.com/office/drawing/2014/main" id="{FCD424F7-AAC2-294D-9A3E-1E61D1F06B71}"/>
              </a:ext>
            </a:extLst>
          </p:cNvPr>
          <p:cNvPicPr>
            <a:picLocks noChangeAspect="1"/>
          </p:cNvPicPr>
          <p:nvPr/>
        </p:nvPicPr>
        <p:blipFill>
          <a:blip r:embed="rId2"/>
          <a:stretch>
            <a:fillRect/>
          </a:stretch>
        </p:blipFill>
        <p:spPr>
          <a:xfrm>
            <a:off x="7346731" y="1324160"/>
            <a:ext cx="4621180" cy="5277905"/>
          </a:xfrm>
          <a:prstGeom prst="rect">
            <a:avLst/>
          </a:prstGeom>
        </p:spPr>
      </p:pic>
    </p:spTree>
    <p:extLst>
      <p:ext uri="{BB962C8B-B14F-4D97-AF65-F5344CB8AC3E}">
        <p14:creationId xmlns:p14="http://schemas.microsoft.com/office/powerpoint/2010/main" val="277008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19024" y="649017"/>
            <a:ext cx="5061362" cy="1499616"/>
          </a:xfrm>
        </p:spPr>
        <p:txBody>
          <a:bodyPr>
            <a:normAutofit/>
          </a:bodyPr>
          <a:lstStyle/>
          <a:p>
            <a:r>
              <a:rPr lang="en-US" sz="4400" dirty="0"/>
              <a:t>Genesis 26: 24-25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16688" y="2148633"/>
            <a:ext cx="4915069" cy="4805172"/>
          </a:xfrm>
        </p:spPr>
        <p:txBody>
          <a:bodyPr>
            <a:normAutofit/>
          </a:bodyPr>
          <a:lstStyle/>
          <a:p>
            <a:pPr algn="just"/>
            <a:r>
              <a:rPr lang="en-US" sz="2800" b="1" baseline="30000" dirty="0"/>
              <a:t>24</a:t>
            </a:r>
            <a:r>
              <a:rPr lang="en-US" sz="2800" dirty="0"/>
              <a:t>Yahweh appeared to him the same night and said, “I am the God of Abraham your father. Don’t be afraid, for I am with you and will bless you and multiply your offspring for my servant Abraham’s sake.”</a:t>
            </a:r>
          </a:p>
          <a:p>
            <a:pPr algn="just"/>
            <a:r>
              <a:rPr lang="en-US" sz="2800" b="1" baseline="30000" dirty="0"/>
              <a:t>25</a:t>
            </a:r>
            <a:r>
              <a:rPr lang="en-US" sz="2800" dirty="0"/>
              <a:t>He built an altar there and called on Yahweh’s name, and pitched his tent there. There Isaac’s servants dug a well.</a:t>
            </a:r>
          </a:p>
          <a:p>
            <a:endParaRPr lang="en-US" dirty="0"/>
          </a:p>
          <a:p>
            <a:pPr marL="0" indent="0">
              <a:buNone/>
            </a:pPr>
            <a:endParaRPr lang="en-US" dirty="0"/>
          </a:p>
        </p:txBody>
      </p:sp>
      <p:pic>
        <p:nvPicPr>
          <p:cNvPr id="8" name="Picture 7" descr="A person standing in front of a sunset&#10;&#10;Description automatically generated">
            <a:extLst>
              <a:ext uri="{FF2B5EF4-FFF2-40B4-BE49-F238E27FC236}">
                <a16:creationId xmlns:a16="http://schemas.microsoft.com/office/drawing/2014/main" id="{4B5B3196-A9CF-744F-9ECA-B099D61E352F}"/>
              </a:ext>
            </a:extLst>
          </p:cNvPr>
          <p:cNvPicPr>
            <a:picLocks noChangeAspect="1"/>
          </p:cNvPicPr>
          <p:nvPr/>
        </p:nvPicPr>
        <p:blipFill>
          <a:blip r:embed="rId2"/>
          <a:stretch>
            <a:fillRect/>
          </a:stretch>
        </p:blipFill>
        <p:spPr>
          <a:xfrm>
            <a:off x="5463250" y="0"/>
            <a:ext cx="6728749" cy="6858000"/>
          </a:xfrm>
          <a:prstGeom prst="rect">
            <a:avLst/>
          </a:prstGeom>
        </p:spPr>
      </p:pic>
    </p:spTree>
    <p:extLst>
      <p:ext uri="{BB962C8B-B14F-4D97-AF65-F5344CB8AC3E}">
        <p14:creationId xmlns:p14="http://schemas.microsoft.com/office/powerpoint/2010/main" val="2493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05000" y="2438272"/>
            <a:ext cx="11308730" cy="4023360"/>
          </a:xfrm>
        </p:spPr>
        <p:txBody>
          <a:bodyPr>
            <a:normAutofit/>
          </a:bodyPr>
          <a:lstStyle/>
          <a:p>
            <a:pPr marL="514350" indent="-514350" algn="just">
              <a:buFont typeface="+mj-lt"/>
              <a:buAutoNum type="arabicPeriod" startAt="6"/>
            </a:pPr>
            <a:r>
              <a:rPr lang="en-US" sz="3200" dirty="0"/>
              <a:t>The Philistines could have learned from Isaac how to dig wells but chose instead to fill them up. King </a:t>
            </a:r>
            <a:r>
              <a:rPr lang="en-US" sz="3200" dirty="0" err="1"/>
              <a:t>Abimelek</a:t>
            </a:r>
            <a:r>
              <a:rPr lang="en-US" sz="3200" dirty="0"/>
              <a:t> told Isaac to leave because he felt his success made him too “powerful”. Can you think of any modern examples of nations or societies that behaved this way towards people or groups that stood out for their success?</a:t>
            </a:r>
          </a:p>
          <a:p>
            <a:pPr marL="514350" indent="-514350">
              <a:buFont typeface="+mj-lt"/>
              <a:buAutoNum type="arabicPeriod" startAt="6"/>
            </a:pPr>
            <a:endParaRPr lang="en-US" sz="2800" dirty="0"/>
          </a:p>
          <a:p>
            <a:endParaRPr lang="en-US" sz="2800" dirty="0"/>
          </a:p>
        </p:txBody>
      </p:sp>
    </p:spTree>
    <p:extLst>
      <p:ext uri="{BB962C8B-B14F-4D97-AF65-F5344CB8AC3E}">
        <p14:creationId xmlns:p14="http://schemas.microsoft.com/office/powerpoint/2010/main" val="358533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6830992" cy="1499616"/>
          </a:xfrm>
        </p:spPr>
        <p:txBody>
          <a:bodyPr/>
          <a:lstStyle/>
          <a:p>
            <a:r>
              <a:rPr lang="en-US" dirty="0"/>
              <a:t>Genesis 26: 26-31, 34-35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81650" y="2106591"/>
            <a:ext cx="7346065" cy="4805172"/>
          </a:xfrm>
        </p:spPr>
        <p:txBody>
          <a:bodyPr>
            <a:normAutofit fontScale="92500" lnSpcReduction="20000"/>
          </a:bodyPr>
          <a:lstStyle/>
          <a:p>
            <a:pPr algn="just"/>
            <a:r>
              <a:rPr lang="en-US" sz="2400" b="1" baseline="30000" dirty="0"/>
              <a:t>26</a:t>
            </a:r>
            <a:r>
              <a:rPr lang="en-US" sz="2400" dirty="0"/>
              <a:t>Then Abimelech went to him from </a:t>
            </a:r>
            <a:r>
              <a:rPr lang="en-US" sz="2400" dirty="0" err="1"/>
              <a:t>Gerar</a:t>
            </a:r>
            <a:r>
              <a:rPr lang="en-US" sz="2400" dirty="0"/>
              <a:t> with </a:t>
            </a:r>
            <a:r>
              <a:rPr lang="en-US" sz="2400" dirty="0" err="1"/>
              <a:t>Ahuzzath</a:t>
            </a:r>
            <a:r>
              <a:rPr lang="en-US" sz="2400" dirty="0"/>
              <a:t> his friend, and </a:t>
            </a:r>
            <a:r>
              <a:rPr lang="en-US" sz="2400" dirty="0" err="1"/>
              <a:t>Phicol</a:t>
            </a:r>
            <a:r>
              <a:rPr lang="en-US" sz="2400" dirty="0"/>
              <a:t> the captain of his army. </a:t>
            </a:r>
            <a:r>
              <a:rPr lang="en-US" sz="2400" b="1" baseline="30000" dirty="0"/>
              <a:t>27</a:t>
            </a:r>
            <a:r>
              <a:rPr lang="en-US" sz="2400" dirty="0"/>
              <a:t>Isaac said to them, “Why have you come to me since you hate me and have sent me away from you?”</a:t>
            </a:r>
          </a:p>
          <a:p>
            <a:pPr algn="just"/>
            <a:r>
              <a:rPr lang="en-US" sz="2400" b="1" baseline="30000" dirty="0"/>
              <a:t>28</a:t>
            </a:r>
            <a:r>
              <a:rPr lang="en-US" sz="2400" dirty="0"/>
              <a:t>They said, “We saw plainly that Yahweh was with you. We said, ‘Let there now be an oath between us, even between us and you and let’s make a covenant with you, </a:t>
            </a:r>
            <a:r>
              <a:rPr lang="en-US" sz="2400" b="1" baseline="30000" dirty="0"/>
              <a:t>29</a:t>
            </a:r>
            <a:r>
              <a:rPr lang="en-US" sz="2400" dirty="0"/>
              <a:t>that you will do us no harm as we have not touched you and as we have done to you nothing but good and have sent you away in peace.’ You are now the blessed of Yahweh.”</a:t>
            </a:r>
          </a:p>
          <a:p>
            <a:pPr algn="just"/>
            <a:r>
              <a:rPr lang="en-US" sz="2400" b="1" baseline="30000" dirty="0"/>
              <a:t>30</a:t>
            </a:r>
            <a:r>
              <a:rPr lang="en-US" sz="2400" dirty="0"/>
              <a:t>He made them a feast, and they ate and drank. </a:t>
            </a:r>
            <a:r>
              <a:rPr lang="en-US" sz="2400" b="1" baseline="30000" dirty="0"/>
              <a:t>31</a:t>
            </a:r>
            <a:r>
              <a:rPr lang="en-US" sz="2400" dirty="0"/>
              <a:t>They rose up some time in the morning, and swore an oath to one another. Isaac sent them away, and they departed from him in peace.</a:t>
            </a:r>
          </a:p>
          <a:p>
            <a:pPr algn="just"/>
            <a:r>
              <a:rPr lang="en-US" sz="2400" b="1" baseline="30000" dirty="0"/>
              <a:t>34</a:t>
            </a:r>
            <a:r>
              <a:rPr lang="en-US" sz="2400" dirty="0"/>
              <a:t>When Esau was forty years old he took as wife Judith the daughter of </a:t>
            </a:r>
            <a:r>
              <a:rPr lang="en-US" sz="2400" dirty="0" err="1"/>
              <a:t>Beeri</a:t>
            </a:r>
            <a:r>
              <a:rPr lang="en-US" sz="2400" dirty="0"/>
              <a:t> the Hittite ... </a:t>
            </a:r>
            <a:r>
              <a:rPr lang="en-US" sz="2400" b="1" baseline="30000" dirty="0"/>
              <a:t>35</a:t>
            </a:r>
            <a:r>
              <a:rPr lang="en-US" sz="2400" dirty="0"/>
              <a:t>This grieved Isaac’s and Rebekah’s spirits.</a:t>
            </a:r>
          </a:p>
          <a:p>
            <a:pPr marL="0" indent="0">
              <a:buNone/>
            </a:pPr>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37B6B005-C62B-104A-BAF8-481B4553FB65}"/>
              </a:ext>
            </a:extLst>
          </p:cNvPr>
          <p:cNvPicPr>
            <a:picLocks noChangeAspect="1"/>
          </p:cNvPicPr>
          <p:nvPr/>
        </p:nvPicPr>
        <p:blipFill>
          <a:blip r:embed="rId2"/>
          <a:stretch>
            <a:fillRect/>
          </a:stretch>
        </p:blipFill>
        <p:spPr>
          <a:xfrm>
            <a:off x="7865630" y="1282390"/>
            <a:ext cx="4044719" cy="5319675"/>
          </a:xfrm>
          <a:prstGeom prst="rect">
            <a:avLst/>
          </a:prstGeom>
        </p:spPr>
      </p:pic>
    </p:spTree>
    <p:extLst>
      <p:ext uri="{BB962C8B-B14F-4D97-AF65-F5344CB8AC3E}">
        <p14:creationId xmlns:p14="http://schemas.microsoft.com/office/powerpoint/2010/main" val="287993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24053" y="2401614"/>
            <a:ext cx="10920222" cy="4023360"/>
          </a:xfrm>
        </p:spPr>
        <p:txBody>
          <a:bodyPr>
            <a:normAutofit fontScale="92500" lnSpcReduction="10000"/>
          </a:bodyPr>
          <a:lstStyle/>
          <a:p>
            <a:pPr marL="514350" indent="-514350">
              <a:buFont typeface="+mj-lt"/>
              <a:buAutoNum type="arabicPeriod" startAt="7"/>
            </a:pPr>
            <a:r>
              <a:rPr lang="en-US" sz="3200" dirty="0"/>
              <a:t>Why did King </a:t>
            </a:r>
            <a:r>
              <a:rPr lang="en-US" sz="3200" dirty="0" err="1"/>
              <a:t>Amelek</a:t>
            </a:r>
            <a:r>
              <a:rPr lang="en-US" sz="3200" dirty="0"/>
              <a:t> think it was necessary to visit Isaac? </a:t>
            </a:r>
          </a:p>
          <a:p>
            <a:pPr marL="514350" indent="-514350">
              <a:buFont typeface="+mj-lt"/>
              <a:buAutoNum type="arabicPeriod" startAt="7"/>
            </a:pPr>
            <a:r>
              <a:rPr lang="en-US" sz="3200" dirty="0"/>
              <a:t>Why would King </a:t>
            </a:r>
            <a:r>
              <a:rPr lang="en-US" sz="3200" dirty="0" err="1"/>
              <a:t>Amelek</a:t>
            </a:r>
            <a:r>
              <a:rPr lang="en-US" sz="3200" dirty="0"/>
              <a:t> regard Isaac as a threat to his power?</a:t>
            </a:r>
          </a:p>
          <a:p>
            <a:pPr marL="514350" indent="-514350">
              <a:buFont typeface="+mj-lt"/>
              <a:buAutoNum type="arabicPeriod" startAt="7"/>
            </a:pPr>
            <a:r>
              <a:rPr lang="en-US" sz="3200" dirty="0"/>
              <a:t> King </a:t>
            </a:r>
            <a:r>
              <a:rPr lang="en-US" sz="3200" dirty="0" err="1"/>
              <a:t>Amelek</a:t>
            </a:r>
            <a:r>
              <a:rPr lang="en-US" sz="3200" dirty="0"/>
              <a:t> told Isaac, “…we have done to you nothing but good, and have sent you away in peace.”. Is this accurate?</a:t>
            </a:r>
          </a:p>
          <a:p>
            <a:pPr marL="514350" indent="-514350">
              <a:buFont typeface="+mj-lt"/>
              <a:buAutoNum type="arabicPeriod" startAt="7"/>
            </a:pPr>
            <a:r>
              <a:rPr lang="en-US" sz="3200" dirty="0"/>
              <a:t> Why do you think King </a:t>
            </a:r>
            <a:r>
              <a:rPr lang="en-US" sz="3200" dirty="0" err="1"/>
              <a:t>Amelek</a:t>
            </a:r>
            <a:r>
              <a:rPr lang="en-US" sz="3200" dirty="0"/>
              <a:t> felt the need to rewrite history?</a:t>
            </a:r>
          </a:p>
          <a:p>
            <a:pPr marL="514350" indent="-514350">
              <a:buFont typeface="+mj-lt"/>
              <a:buAutoNum type="arabicPeriod" startAt="7"/>
            </a:pPr>
            <a:r>
              <a:rPr lang="en-US" sz="3200" dirty="0"/>
              <a:t> Esau married a Hittite. Why did his mother disapprove?</a:t>
            </a:r>
          </a:p>
          <a:p>
            <a:pPr marL="514350" indent="-514350">
              <a:buFont typeface="+mj-lt"/>
              <a:buAutoNum type="arabicPeriod" startAt="7"/>
            </a:pPr>
            <a:r>
              <a:rPr lang="en-US" sz="3200" dirty="0"/>
              <a:t> What other incident in Esau’s past behavior implies that he was not up to the task of maintaining God’s covenant?</a:t>
            </a:r>
          </a:p>
          <a:p>
            <a:pPr marL="514350" indent="-514350">
              <a:buFont typeface="+mj-lt"/>
              <a:buAutoNum type="arabicPeriod" startAt="7"/>
            </a:pPr>
            <a:endParaRPr lang="en-US" sz="2800" dirty="0"/>
          </a:p>
        </p:txBody>
      </p:sp>
    </p:spTree>
    <p:extLst>
      <p:ext uri="{BB962C8B-B14F-4D97-AF65-F5344CB8AC3E}">
        <p14:creationId xmlns:p14="http://schemas.microsoft.com/office/powerpoint/2010/main" val="9259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5061362" cy="1499616"/>
          </a:xfrm>
        </p:spPr>
        <p:txBody>
          <a:bodyPr/>
          <a:lstStyle/>
          <a:p>
            <a:r>
              <a:rPr lang="en-US" dirty="0"/>
              <a:t>Genesis 27: 1-4</a:t>
            </a:r>
          </a:p>
        </p:txBody>
      </p:sp>
      <p:sp>
        <p:nvSpPr>
          <p:cNvPr id="5" name="Content Placeholder 2">
            <a:extLst>
              <a:ext uri="{FF2B5EF4-FFF2-40B4-BE49-F238E27FC236}">
                <a16:creationId xmlns:a16="http://schemas.microsoft.com/office/drawing/2014/main" id="{F771AF44-0003-264F-B4D2-85A3E5164029}"/>
              </a:ext>
            </a:extLst>
          </p:cNvPr>
          <p:cNvSpPr txBox="1">
            <a:spLocks/>
          </p:cNvSpPr>
          <p:nvPr/>
        </p:nvSpPr>
        <p:spPr>
          <a:xfrm>
            <a:off x="273270" y="1899697"/>
            <a:ext cx="5352026" cy="570342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1</a:t>
            </a:r>
            <a:r>
              <a:rPr lang="en-US" sz="2400" dirty="0"/>
              <a:t>When Isaac was old and his eyes were dim so that he could not see, he called Esau his elder son, and said to him, “My son?”</a:t>
            </a:r>
          </a:p>
          <a:p>
            <a:pPr algn="just"/>
            <a:r>
              <a:rPr lang="en-US" sz="2400" dirty="0"/>
              <a:t>He said to him, “Here I am.”</a:t>
            </a:r>
          </a:p>
          <a:p>
            <a:pPr algn="just"/>
            <a:r>
              <a:rPr lang="en-US" sz="2400" b="1" baseline="30000" dirty="0"/>
              <a:t>2</a:t>
            </a:r>
            <a:r>
              <a:rPr lang="en-US" sz="2400" dirty="0"/>
              <a:t>He said, “See now, I am old. I don’t know the day of my death. </a:t>
            </a:r>
            <a:r>
              <a:rPr lang="en-US" sz="2400" b="1" baseline="30000" dirty="0"/>
              <a:t>3</a:t>
            </a:r>
            <a:r>
              <a:rPr lang="en-US" sz="2400" dirty="0"/>
              <a:t>Now therefore, please take your weapons, your quiver and your bow, and go out to the field and get me venison. </a:t>
            </a:r>
            <a:r>
              <a:rPr lang="en-US" sz="2400" b="1" baseline="30000" dirty="0"/>
              <a:t>4</a:t>
            </a:r>
            <a:r>
              <a:rPr lang="en-US" sz="2400" dirty="0"/>
              <a:t>Make me savory food such as I love and bring it to me that I may eat, and that my soul may bless you before I die.”</a:t>
            </a:r>
          </a:p>
          <a:p>
            <a:endParaRPr lang="en-US" sz="1800" dirty="0"/>
          </a:p>
          <a:p>
            <a:pPr marL="0" indent="0">
              <a:buFont typeface="Tw Cen MT" panose="020B0602020104020603" pitchFamily="34" charset="0"/>
              <a:buNone/>
            </a:pPr>
            <a:endParaRPr lang="en-US" sz="1800" dirty="0"/>
          </a:p>
        </p:txBody>
      </p:sp>
      <p:pic>
        <p:nvPicPr>
          <p:cNvPr id="12" name="Picture 11" descr="A close up of text on the side of a building&#10;&#10;Description automatically generated">
            <a:extLst>
              <a:ext uri="{FF2B5EF4-FFF2-40B4-BE49-F238E27FC236}">
                <a16:creationId xmlns:a16="http://schemas.microsoft.com/office/drawing/2014/main" id="{0D13E82F-3484-644A-9BB3-D682FEB94AA6}"/>
              </a:ext>
            </a:extLst>
          </p:cNvPr>
          <p:cNvPicPr>
            <a:picLocks noChangeAspect="1"/>
          </p:cNvPicPr>
          <p:nvPr/>
        </p:nvPicPr>
        <p:blipFill>
          <a:blip r:embed="rId2"/>
          <a:stretch>
            <a:fillRect/>
          </a:stretch>
        </p:blipFill>
        <p:spPr>
          <a:xfrm>
            <a:off x="5845214" y="0"/>
            <a:ext cx="6346785" cy="6858000"/>
          </a:xfrm>
          <a:prstGeom prst="rect">
            <a:avLst/>
          </a:prstGeom>
        </p:spPr>
      </p:pic>
    </p:spTree>
    <p:extLst>
      <p:ext uri="{BB962C8B-B14F-4D97-AF65-F5344CB8AC3E}">
        <p14:creationId xmlns:p14="http://schemas.microsoft.com/office/powerpoint/2010/main" val="675865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5061362" cy="1499616"/>
          </a:xfrm>
        </p:spPr>
        <p:txBody>
          <a:bodyPr/>
          <a:lstStyle/>
          <a:p>
            <a:r>
              <a:rPr lang="en-US" dirty="0"/>
              <a:t>Genesis 27: 5-13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178676" y="4917559"/>
            <a:ext cx="11473259" cy="1412111"/>
          </a:xfrm>
        </p:spPr>
        <p:txBody>
          <a:bodyPr>
            <a:noAutofit/>
          </a:bodyPr>
          <a:lstStyle/>
          <a:p>
            <a:pPr algn="just"/>
            <a:r>
              <a:rPr lang="en-US" b="1" baseline="30000" dirty="0"/>
              <a:t>11</a:t>
            </a:r>
            <a:r>
              <a:rPr lang="en-US" dirty="0"/>
              <a:t>Jacob said to Rebekah his mother, “Behold, Esau my brother is a hairy man and I am a smooth man. </a:t>
            </a:r>
            <a:r>
              <a:rPr lang="en-US" b="1" baseline="30000" dirty="0"/>
              <a:t>12</a:t>
            </a:r>
            <a:r>
              <a:rPr lang="en-US" dirty="0"/>
              <a:t>What if my father touches me? I will seem to him as a deceiver and I would bring a curse on myself and not a blessing.”        </a:t>
            </a:r>
          </a:p>
          <a:p>
            <a:pPr algn="just"/>
            <a:r>
              <a:rPr lang="en-US" b="1" baseline="30000" dirty="0"/>
              <a:t>13</a:t>
            </a:r>
            <a:r>
              <a:rPr lang="en-US" dirty="0"/>
              <a:t>His mother said to him, “Let your curse be on me…  Only obey my voice, and go get them for me.”</a:t>
            </a:r>
          </a:p>
          <a:p>
            <a:endParaRPr lang="en-US" sz="1800" dirty="0"/>
          </a:p>
          <a:p>
            <a:pPr marL="0" indent="0">
              <a:buNone/>
            </a:pPr>
            <a:endParaRPr lang="en-US" sz="1800" dirty="0"/>
          </a:p>
        </p:txBody>
      </p:sp>
      <p:sp>
        <p:nvSpPr>
          <p:cNvPr id="4" name="TextBox 3">
            <a:extLst>
              <a:ext uri="{FF2B5EF4-FFF2-40B4-BE49-F238E27FC236}">
                <a16:creationId xmlns:a16="http://schemas.microsoft.com/office/drawing/2014/main" id="{21E21FA4-FF47-7B4F-B6C9-F64DCBDA7A87}"/>
              </a:ext>
            </a:extLst>
          </p:cNvPr>
          <p:cNvSpPr txBox="1"/>
          <p:nvPr/>
        </p:nvSpPr>
        <p:spPr>
          <a:xfrm>
            <a:off x="7752754" y="4557232"/>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pic>
        <p:nvPicPr>
          <p:cNvPr id="7" name="Picture 6" descr="Two people sitting in a tent&#10;&#10;Description automatically generated">
            <a:extLst>
              <a:ext uri="{FF2B5EF4-FFF2-40B4-BE49-F238E27FC236}">
                <a16:creationId xmlns:a16="http://schemas.microsoft.com/office/drawing/2014/main" id="{280E826C-6D6B-4C42-AF84-F6B97A997B04}"/>
              </a:ext>
            </a:extLst>
          </p:cNvPr>
          <p:cNvPicPr>
            <a:picLocks noChangeAspect="1"/>
          </p:cNvPicPr>
          <p:nvPr/>
        </p:nvPicPr>
        <p:blipFill>
          <a:blip r:embed="rId2"/>
          <a:stretch>
            <a:fillRect/>
          </a:stretch>
        </p:blipFill>
        <p:spPr>
          <a:xfrm>
            <a:off x="7840717" y="1821188"/>
            <a:ext cx="3948916" cy="2802564"/>
          </a:xfrm>
          <a:prstGeom prst="rect">
            <a:avLst/>
          </a:prstGeom>
        </p:spPr>
      </p:pic>
      <p:sp>
        <p:nvSpPr>
          <p:cNvPr id="6" name="Content Placeholder 2">
            <a:extLst>
              <a:ext uri="{FF2B5EF4-FFF2-40B4-BE49-F238E27FC236}">
                <a16:creationId xmlns:a16="http://schemas.microsoft.com/office/drawing/2014/main" id="{C7BA60FC-A318-3747-9CC1-B9389BF3671D}"/>
              </a:ext>
            </a:extLst>
          </p:cNvPr>
          <p:cNvSpPr txBox="1">
            <a:spLocks/>
          </p:cNvSpPr>
          <p:nvPr/>
        </p:nvSpPr>
        <p:spPr>
          <a:xfrm>
            <a:off x="256939" y="1947477"/>
            <a:ext cx="7451834" cy="312919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5</a:t>
            </a:r>
            <a:r>
              <a:rPr lang="en-US" dirty="0"/>
              <a:t>Rebekah heard when Isaac spoke to Esau his son. Esau went to the field to hunt for venison and to bring it. </a:t>
            </a:r>
            <a:r>
              <a:rPr lang="en-US" b="1" baseline="30000" dirty="0"/>
              <a:t>6</a:t>
            </a:r>
            <a:r>
              <a:rPr lang="en-US" dirty="0"/>
              <a:t>Rebekah spoke to Jacob her son, saying, “Behold, I heard your father speak to Esau your brother, saying, </a:t>
            </a:r>
            <a:r>
              <a:rPr lang="en-US" b="1" baseline="30000" dirty="0"/>
              <a:t>7</a:t>
            </a:r>
            <a:r>
              <a:rPr lang="en-US" dirty="0"/>
              <a:t>‘Bring me venison and make me savory food that I may eat and bless you before Yahweh before my death.’ </a:t>
            </a:r>
            <a:r>
              <a:rPr lang="en-US" b="1" baseline="30000" dirty="0"/>
              <a:t>8</a:t>
            </a:r>
            <a:r>
              <a:rPr lang="en-US" dirty="0"/>
              <a:t>Now my son, </a:t>
            </a:r>
            <a:r>
              <a:rPr lang="en-US" b="1" baseline="30000" dirty="0"/>
              <a:t>9</a:t>
            </a:r>
            <a:r>
              <a:rPr lang="en-US" dirty="0"/>
              <a:t>Go now to the flock and get me two good young goats from there. I will make them savory food for your father such as he loves. </a:t>
            </a:r>
            <a:r>
              <a:rPr lang="en-US" b="1" baseline="30000" dirty="0"/>
              <a:t>10</a:t>
            </a:r>
            <a:r>
              <a:rPr lang="en-US" dirty="0"/>
              <a:t>You shall bring it to your father that he may eat, so that he may bless you before his death.”</a:t>
            </a:r>
          </a:p>
        </p:txBody>
      </p:sp>
    </p:spTree>
    <p:extLst>
      <p:ext uri="{BB962C8B-B14F-4D97-AF65-F5344CB8AC3E}">
        <p14:creationId xmlns:p14="http://schemas.microsoft.com/office/powerpoint/2010/main" val="39157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9831" y="862910"/>
            <a:ext cx="7384362" cy="928863"/>
          </a:xfrm>
        </p:spPr>
        <p:txBody>
          <a:bodyPr/>
          <a:lstStyle/>
          <a:p>
            <a:r>
              <a:rPr lang="en-US" dirty="0"/>
              <a:t>Genesis 27: 15-16, 25-29</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96695" y="2155015"/>
            <a:ext cx="7775249" cy="5123400"/>
          </a:xfrm>
        </p:spPr>
        <p:txBody>
          <a:bodyPr>
            <a:normAutofit fontScale="25000" lnSpcReduction="20000"/>
          </a:bodyPr>
          <a:lstStyle/>
          <a:p>
            <a:pPr marL="0" indent="0" algn="just">
              <a:buNone/>
            </a:pPr>
            <a:r>
              <a:rPr lang="en-US" sz="9200" b="1" baseline="30000" dirty="0"/>
              <a:t>15</a:t>
            </a:r>
            <a:r>
              <a:rPr lang="en-US" sz="9200" dirty="0"/>
              <a:t>Rebekah took the good clothes of Esau which were with her in the house, and put them on Jacob. </a:t>
            </a:r>
            <a:r>
              <a:rPr lang="en-US" sz="9200" b="1" baseline="30000" dirty="0"/>
              <a:t>16</a:t>
            </a:r>
            <a:r>
              <a:rPr lang="en-US" sz="9200" dirty="0"/>
              <a:t>She put the skins of the young goats on his hands and on the smooth of his neck.</a:t>
            </a:r>
            <a:r>
              <a:rPr lang="en-US" sz="9200" b="1" dirty="0"/>
              <a:t>..  </a:t>
            </a:r>
          </a:p>
          <a:p>
            <a:pPr marL="0" indent="0" algn="just">
              <a:buNone/>
            </a:pPr>
            <a:r>
              <a:rPr lang="en-US" sz="9200" b="1" baseline="30000" dirty="0"/>
              <a:t>25</a:t>
            </a:r>
            <a:r>
              <a:rPr lang="en-US" sz="9200" dirty="0"/>
              <a:t>He said, “Bring it near to me, and I will eat of my son’s venison, that my soul may bless you.” He brought it near to him, and he ate. He brought him wine, and he drank. </a:t>
            </a:r>
            <a:r>
              <a:rPr lang="en-US" sz="9200" b="1" baseline="30000" dirty="0"/>
              <a:t>26</a:t>
            </a:r>
            <a:r>
              <a:rPr lang="en-US" sz="9200" dirty="0"/>
              <a:t>His father Isaac said to him, “Come near now and kiss me my son.” </a:t>
            </a:r>
            <a:r>
              <a:rPr lang="en-US" sz="9200" b="1" baseline="30000" dirty="0"/>
              <a:t>27</a:t>
            </a:r>
            <a:r>
              <a:rPr lang="en-US" sz="9200" dirty="0"/>
              <a:t>He came near, and kissed him. He smelled the smell of his clothing and blessed him and said,</a:t>
            </a:r>
          </a:p>
          <a:p>
            <a:pPr marL="0" indent="0" algn="just">
              <a:buNone/>
            </a:pPr>
            <a:r>
              <a:rPr lang="en-US" sz="9200" dirty="0"/>
              <a:t>“Behold, the smell of my son is as the smell of a field which Yahweh has blessed. </a:t>
            </a:r>
            <a:r>
              <a:rPr lang="en-US" sz="9200" b="1" baseline="30000" dirty="0"/>
              <a:t>28</a:t>
            </a:r>
            <a:r>
              <a:rPr lang="en-US" sz="9200" dirty="0"/>
              <a:t>God give you of the dew of the sky of the fatness of the earth, and plenty of grain and new wine. </a:t>
            </a:r>
            <a:r>
              <a:rPr lang="en-US" sz="9200" b="1" baseline="30000" dirty="0"/>
              <a:t>29</a:t>
            </a:r>
            <a:r>
              <a:rPr lang="en-US" sz="9200" dirty="0"/>
              <a:t>Let peoples serve you and nations bow down to you. Be lord over your brothers. Let your mother’s sons bow down to you. Cursed be everyone who curses you. Blessed be everyone who blesses you.”</a:t>
            </a:r>
          </a:p>
          <a:p>
            <a:endParaRPr lang="en-US" dirty="0"/>
          </a:p>
          <a:p>
            <a:pPr marL="0" indent="0">
              <a:buNone/>
            </a:pPr>
            <a:endParaRPr lang="en-US" dirty="0"/>
          </a:p>
        </p:txBody>
      </p:sp>
      <p:pic>
        <p:nvPicPr>
          <p:cNvPr id="8" name="Picture 7" descr="A group of people in a room&#10;&#10;Description automatically generated">
            <a:extLst>
              <a:ext uri="{FF2B5EF4-FFF2-40B4-BE49-F238E27FC236}">
                <a16:creationId xmlns:a16="http://schemas.microsoft.com/office/drawing/2014/main" id="{36B84CCF-C01C-2741-886F-01A453FBFAD5}"/>
              </a:ext>
            </a:extLst>
          </p:cNvPr>
          <p:cNvPicPr>
            <a:picLocks noChangeAspect="1"/>
          </p:cNvPicPr>
          <p:nvPr/>
        </p:nvPicPr>
        <p:blipFill>
          <a:blip r:embed="rId2"/>
          <a:stretch>
            <a:fillRect/>
          </a:stretch>
        </p:blipFill>
        <p:spPr>
          <a:xfrm>
            <a:off x="8215018" y="1986849"/>
            <a:ext cx="3798560" cy="4659277"/>
          </a:xfrm>
          <a:prstGeom prst="rect">
            <a:avLst/>
          </a:prstGeom>
        </p:spPr>
      </p:pic>
    </p:spTree>
    <p:extLst>
      <p:ext uri="{BB962C8B-B14F-4D97-AF65-F5344CB8AC3E}">
        <p14:creationId xmlns:p14="http://schemas.microsoft.com/office/powerpoint/2010/main" val="101161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714375" y="2286000"/>
            <a:ext cx="10944225" cy="4023360"/>
          </a:xfrm>
        </p:spPr>
        <p:txBody>
          <a:bodyPr>
            <a:normAutofit lnSpcReduction="10000"/>
          </a:bodyPr>
          <a:lstStyle/>
          <a:p>
            <a:pPr marL="514350" indent="-514350">
              <a:buFont typeface="+mj-lt"/>
              <a:buAutoNum type="arabicPeriod" startAt="13"/>
            </a:pPr>
            <a:r>
              <a:rPr lang="en-US" sz="3200" dirty="0"/>
              <a:t> Isaac was a decent man. Was it right for Rebekah to deceive him?</a:t>
            </a:r>
          </a:p>
          <a:p>
            <a:pPr marL="514350" indent="-514350">
              <a:buFont typeface="+mj-lt"/>
              <a:buAutoNum type="arabicPeriod" startAt="13"/>
            </a:pPr>
            <a:r>
              <a:rPr lang="en-US" sz="3200" dirty="0"/>
              <a:t> What did Rebekah mean when she said, “let your curse be on me.” What is the modern equivalent of this statement?</a:t>
            </a:r>
          </a:p>
          <a:p>
            <a:pPr marL="514350" indent="-514350">
              <a:buFont typeface="+mj-lt"/>
              <a:buAutoNum type="arabicPeriod" startAt="13"/>
            </a:pPr>
            <a:r>
              <a:rPr lang="en-US" sz="3200" dirty="0"/>
              <a:t> If Jacob was destined to maintain God’s covenant, why wasn’t he born first?</a:t>
            </a:r>
          </a:p>
          <a:p>
            <a:pPr marL="514350" indent="-514350">
              <a:buFont typeface="+mj-lt"/>
              <a:buAutoNum type="arabicPeriod" startAt="13"/>
            </a:pPr>
            <a:r>
              <a:rPr lang="en-US" sz="3200" dirty="0"/>
              <a:t> Why did God reveal His plan for the twins to Rebekah, but not to Isaac?</a:t>
            </a:r>
          </a:p>
          <a:p>
            <a:endParaRPr lang="en-US" sz="2800" dirty="0"/>
          </a:p>
          <a:p>
            <a:endParaRPr lang="en-US" sz="2800" dirty="0"/>
          </a:p>
        </p:txBody>
      </p:sp>
    </p:spTree>
    <p:extLst>
      <p:ext uri="{BB962C8B-B14F-4D97-AF65-F5344CB8AC3E}">
        <p14:creationId xmlns:p14="http://schemas.microsoft.com/office/powerpoint/2010/main" val="42358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5455372" cy="1499616"/>
          </a:xfrm>
        </p:spPr>
        <p:txBody>
          <a:bodyPr/>
          <a:lstStyle/>
          <a:p>
            <a:r>
              <a:rPr lang="en-US" dirty="0"/>
              <a:t>Genesis 27: 30-36</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72339" y="1912883"/>
            <a:ext cx="8601840" cy="5338581"/>
          </a:xfrm>
        </p:spPr>
        <p:txBody>
          <a:bodyPr>
            <a:normAutofit fontScale="55000" lnSpcReduction="20000"/>
          </a:bodyPr>
          <a:lstStyle/>
          <a:p>
            <a:pPr algn="just"/>
            <a:r>
              <a:rPr lang="en-US" sz="3800" b="1" baseline="30000" dirty="0"/>
              <a:t>30</a:t>
            </a:r>
            <a:r>
              <a:rPr lang="en-US" sz="3800" dirty="0"/>
              <a:t>As soon as Isaac had finished blessing Jacob, and Jacob had just gone out from the presence of Isaac his father, Esau his brother came in from his hunting. </a:t>
            </a:r>
            <a:r>
              <a:rPr lang="en-US" sz="3800" b="1" baseline="30000" dirty="0"/>
              <a:t>31</a:t>
            </a:r>
            <a:r>
              <a:rPr lang="en-US" sz="3800" dirty="0"/>
              <a:t>He also made savory food and brought it to his father. He said to his father, “Let my father arise and eat of his son’s venison, that your soul may bless me.”</a:t>
            </a:r>
          </a:p>
          <a:p>
            <a:pPr algn="just"/>
            <a:r>
              <a:rPr lang="en-US" sz="3800" b="1" baseline="30000" dirty="0"/>
              <a:t>32</a:t>
            </a:r>
            <a:r>
              <a:rPr lang="en-US" sz="3800" dirty="0"/>
              <a:t>Isaac his father said to him, “Who are you?”</a:t>
            </a:r>
          </a:p>
          <a:p>
            <a:pPr algn="just"/>
            <a:r>
              <a:rPr lang="en-US" sz="3800" dirty="0"/>
              <a:t>He said, “I am your son, your firstborn, Esau.”</a:t>
            </a:r>
          </a:p>
          <a:p>
            <a:pPr algn="just"/>
            <a:r>
              <a:rPr lang="en-US" sz="3800" b="1" baseline="30000" dirty="0"/>
              <a:t>33</a:t>
            </a:r>
            <a:r>
              <a:rPr lang="en-US" sz="3800" dirty="0"/>
              <a:t>Isaac trembled violently and said, “Who, then, is he who has taken venison and brought it to me, and I have eaten of all before you came and have blessed him? Yes, he will be blessed.”</a:t>
            </a:r>
          </a:p>
          <a:p>
            <a:pPr algn="just"/>
            <a:r>
              <a:rPr lang="en-US" sz="3800" b="1" baseline="30000" dirty="0"/>
              <a:t>34</a:t>
            </a:r>
            <a:r>
              <a:rPr lang="en-US" sz="3800" dirty="0"/>
              <a:t>When Esau heard the words of his father he cried with an exceedingly great and bitter cry, and said to his father, “Bless me, even me also, my father.”</a:t>
            </a:r>
          </a:p>
          <a:p>
            <a:pPr algn="just"/>
            <a:r>
              <a:rPr lang="en-US" sz="3800" b="1" baseline="30000" dirty="0"/>
              <a:t>35</a:t>
            </a:r>
            <a:r>
              <a:rPr lang="en-US" sz="3800" dirty="0"/>
              <a:t>He said, “Your brother came with deceit and has taken away your blessing.”</a:t>
            </a:r>
          </a:p>
          <a:p>
            <a:pPr algn="just"/>
            <a:r>
              <a:rPr lang="en-US" sz="3800" b="1" baseline="30000" dirty="0"/>
              <a:t>36</a:t>
            </a:r>
            <a:r>
              <a:rPr lang="en-US" sz="3800" dirty="0"/>
              <a:t>He said, “Isn’t he rightly named Jacob? For he has supplanted me these two times. He took away my birthright. See, now he has taken away my blessing.” He said, “Haven’t you reserved a blessing for me?”</a:t>
            </a:r>
          </a:p>
          <a:p>
            <a:endParaRPr lang="en-US" sz="700" dirty="0"/>
          </a:p>
          <a:p>
            <a:pPr marL="0" indent="0">
              <a:buNone/>
            </a:pPr>
            <a:endParaRPr lang="en-US" sz="700" dirty="0"/>
          </a:p>
        </p:txBody>
      </p:sp>
      <p:pic>
        <p:nvPicPr>
          <p:cNvPr id="9" name="Picture 8" descr="A picture containing text, book, outdoor, photo&#10;&#10;Description automatically generated">
            <a:extLst>
              <a:ext uri="{FF2B5EF4-FFF2-40B4-BE49-F238E27FC236}">
                <a16:creationId xmlns:a16="http://schemas.microsoft.com/office/drawing/2014/main" id="{72A1D635-6017-1647-B0F3-A015B2C854F0}"/>
              </a:ext>
            </a:extLst>
          </p:cNvPr>
          <p:cNvPicPr>
            <a:picLocks noChangeAspect="1"/>
          </p:cNvPicPr>
          <p:nvPr/>
        </p:nvPicPr>
        <p:blipFill>
          <a:blip r:embed="rId2"/>
          <a:stretch>
            <a:fillRect/>
          </a:stretch>
        </p:blipFill>
        <p:spPr>
          <a:xfrm>
            <a:off x="8979282" y="1912883"/>
            <a:ext cx="2940379" cy="4677103"/>
          </a:xfrm>
          <a:prstGeom prst="rect">
            <a:avLst/>
          </a:prstGeom>
        </p:spPr>
      </p:pic>
    </p:spTree>
    <p:extLst>
      <p:ext uri="{BB962C8B-B14F-4D97-AF65-F5344CB8AC3E}">
        <p14:creationId xmlns:p14="http://schemas.microsoft.com/office/powerpoint/2010/main" val="178084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11975" y="585216"/>
            <a:ext cx="7307115" cy="1391644"/>
          </a:xfrm>
        </p:spPr>
        <p:txBody>
          <a:bodyPr/>
          <a:lstStyle/>
          <a:p>
            <a:r>
              <a:rPr lang="en-US" dirty="0"/>
              <a:t>Genesis 23: 1-2, 25: 1, 5-9</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56422" y="2161289"/>
            <a:ext cx="8045413" cy="4805172"/>
          </a:xfrm>
        </p:spPr>
        <p:txBody>
          <a:bodyPr>
            <a:noAutofit/>
          </a:bodyPr>
          <a:lstStyle/>
          <a:p>
            <a:pPr algn="just"/>
            <a:r>
              <a:rPr lang="en-US" sz="2300" b="1" dirty="0"/>
              <a:t>23) </a:t>
            </a:r>
            <a:r>
              <a:rPr lang="en-US" sz="2300" b="1" baseline="30000" dirty="0"/>
              <a:t>1</a:t>
            </a:r>
            <a:r>
              <a:rPr lang="en-US" sz="2300" dirty="0"/>
              <a:t>Sarah lived one hundred twenty-seven years. This was the length of Sarah’s life. </a:t>
            </a:r>
            <a:r>
              <a:rPr lang="en-US" sz="2300" b="1" baseline="30000" dirty="0"/>
              <a:t>2</a:t>
            </a:r>
            <a:r>
              <a:rPr lang="en-US" sz="2300" dirty="0"/>
              <a:t>Sarah died in </a:t>
            </a:r>
            <a:r>
              <a:rPr lang="en-US" sz="2300" dirty="0" err="1"/>
              <a:t>Kiriath</a:t>
            </a:r>
            <a:r>
              <a:rPr lang="en-US" sz="2300" dirty="0"/>
              <a:t> </a:t>
            </a:r>
            <a:r>
              <a:rPr lang="en-US" sz="2300" dirty="0" err="1"/>
              <a:t>Arba</a:t>
            </a:r>
            <a:r>
              <a:rPr lang="en-US" sz="2300" dirty="0"/>
              <a:t> (also called Hebron), in the land of Canaan. Abraham came to mourn for Sarah and to weep for her.</a:t>
            </a:r>
          </a:p>
          <a:p>
            <a:pPr algn="just"/>
            <a:r>
              <a:rPr lang="en-US" sz="2300" b="1" dirty="0"/>
              <a:t>25) </a:t>
            </a:r>
            <a:r>
              <a:rPr lang="en-US" sz="2300" b="1" baseline="30000" dirty="0"/>
              <a:t>1</a:t>
            </a:r>
            <a:r>
              <a:rPr lang="en-US" sz="2300" dirty="0"/>
              <a:t>Abraham took another wife and her name was Keturah... </a:t>
            </a:r>
            <a:r>
              <a:rPr lang="en-US" sz="2300" b="1" baseline="30000" dirty="0"/>
              <a:t>5</a:t>
            </a:r>
            <a:r>
              <a:rPr lang="en-US" sz="2300" dirty="0"/>
              <a:t>Abraham gave all that he had to Isaac, </a:t>
            </a:r>
            <a:r>
              <a:rPr lang="en-US" sz="2300" b="1" baseline="30000" dirty="0"/>
              <a:t>6</a:t>
            </a:r>
            <a:r>
              <a:rPr lang="en-US" sz="2300" dirty="0"/>
              <a:t>but Abraham gave gifts to the sons of Abraham’s concubines. While he still lived he sent them away from Isaac to the east country. </a:t>
            </a:r>
            <a:r>
              <a:rPr lang="en-US" sz="2300" b="1" baseline="30000" dirty="0"/>
              <a:t>7</a:t>
            </a:r>
            <a:r>
              <a:rPr lang="en-US" sz="2300" dirty="0"/>
              <a:t>These are the days of the years of Abraham’s life: one hundred seventy-five years. </a:t>
            </a:r>
            <a:r>
              <a:rPr lang="en-US" sz="2300" b="1" baseline="30000" dirty="0"/>
              <a:t>8</a:t>
            </a:r>
            <a:r>
              <a:rPr lang="en-US" sz="2300" dirty="0"/>
              <a:t>Abraham gave up his spirit and died at a good old age, and was gathered to his people. </a:t>
            </a:r>
            <a:r>
              <a:rPr lang="en-US" sz="2300" b="1" baseline="30000" dirty="0"/>
              <a:t>9</a:t>
            </a:r>
            <a:r>
              <a:rPr lang="en-US" sz="2300" dirty="0"/>
              <a:t>Isaac and Ishmael buried him in the cave of Machpelah, in the field of Ephron…</a:t>
            </a:r>
          </a:p>
        </p:txBody>
      </p:sp>
      <p:pic>
        <p:nvPicPr>
          <p:cNvPr id="6" name="Picture 5" descr="A group of people standing on a rock&#10;&#10;Description automatically generated">
            <a:extLst>
              <a:ext uri="{FF2B5EF4-FFF2-40B4-BE49-F238E27FC236}">
                <a16:creationId xmlns:a16="http://schemas.microsoft.com/office/drawing/2014/main" id="{DD6A05DF-E455-6E4D-B29A-4448AEED8EC6}"/>
              </a:ext>
            </a:extLst>
          </p:cNvPr>
          <p:cNvPicPr>
            <a:picLocks noChangeAspect="1"/>
          </p:cNvPicPr>
          <p:nvPr/>
        </p:nvPicPr>
        <p:blipFill>
          <a:blip r:embed="rId2"/>
          <a:stretch>
            <a:fillRect/>
          </a:stretch>
        </p:blipFill>
        <p:spPr>
          <a:xfrm>
            <a:off x="8584581" y="1976860"/>
            <a:ext cx="3406128" cy="4648512"/>
          </a:xfrm>
          <a:prstGeom prst="rect">
            <a:avLst/>
          </a:prstGeom>
        </p:spPr>
      </p:pic>
    </p:spTree>
    <p:extLst>
      <p:ext uri="{BB962C8B-B14F-4D97-AF65-F5344CB8AC3E}">
        <p14:creationId xmlns:p14="http://schemas.microsoft.com/office/powerpoint/2010/main" val="99993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82086" y="606975"/>
            <a:ext cx="5455372" cy="1499616"/>
          </a:xfrm>
        </p:spPr>
        <p:txBody>
          <a:bodyPr/>
          <a:lstStyle/>
          <a:p>
            <a:r>
              <a:rPr lang="en-US" dirty="0"/>
              <a:t>Genesis 27: 37-41</a:t>
            </a:r>
          </a:p>
        </p:txBody>
      </p:sp>
      <p:sp>
        <p:nvSpPr>
          <p:cNvPr id="4" name="Rectangle 3">
            <a:extLst>
              <a:ext uri="{FF2B5EF4-FFF2-40B4-BE49-F238E27FC236}">
                <a16:creationId xmlns:a16="http://schemas.microsoft.com/office/drawing/2014/main" id="{1EA5175D-811B-0249-B3DE-BFD75A4B0049}"/>
              </a:ext>
            </a:extLst>
          </p:cNvPr>
          <p:cNvSpPr/>
          <p:nvPr/>
        </p:nvSpPr>
        <p:spPr>
          <a:xfrm>
            <a:off x="269767" y="1799595"/>
            <a:ext cx="7076964" cy="2462213"/>
          </a:xfrm>
          <a:prstGeom prst="rect">
            <a:avLst/>
          </a:prstGeom>
        </p:spPr>
        <p:txBody>
          <a:bodyPr wrap="square">
            <a:spAutoFit/>
          </a:bodyPr>
          <a:lstStyle/>
          <a:p>
            <a:pPr algn="just"/>
            <a:r>
              <a:rPr lang="en-US" sz="2200" b="1" baseline="30000" dirty="0"/>
              <a:t>37</a:t>
            </a:r>
            <a:r>
              <a:rPr lang="en-US" sz="2200" dirty="0"/>
              <a:t>Isaac answered Esau, “Behold, I have made him your lord, and all his brothers I have given to him for servants. I have sustained him with grain and new wine. What then will I do for you, my son?”</a:t>
            </a:r>
          </a:p>
          <a:p>
            <a:pPr algn="just"/>
            <a:endParaRPr lang="en-US" sz="2200" dirty="0"/>
          </a:p>
          <a:p>
            <a:pPr algn="just"/>
            <a:r>
              <a:rPr lang="en-US" sz="2200" b="1" baseline="30000" dirty="0"/>
              <a:t>38</a:t>
            </a:r>
            <a:r>
              <a:rPr lang="en-US" sz="2200" dirty="0"/>
              <a:t>Esau said to his father, “Do you have just one blessing, my father?” Esau lifted up his voice, and wept. </a:t>
            </a:r>
          </a:p>
        </p:txBody>
      </p:sp>
      <p:pic>
        <p:nvPicPr>
          <p:cNvPr id="8" name="Picture 7" descr="A tattoo on her face&#10;&#10;Description automatically generated">
            <a:extLst>
              <a:ext uri="{FF2B5EF4-FFF2-40B4-BE49-F238E27FC236}">
                <a16:creationId xmlns:a16="http://schemas.microsoft.com/office/drawing/2014/main" id="{2235FDEE-8172-F349-B297-44E117713EAC}"/>
              </a:ext>
            </a:extLst>
          </p:cNvPr>
          <p:cNvPicPr>
            <a:picLocks noChangeAspect="1"/>
          </p:cNvPicPr>
          <p:nvPr/>
        </p:nvPicPr>
        <p:blipFill>
          <a:blip r:embed="rId2"/>
          <a:stretch>
            <a:fillRect/>
          </a:stretch>
        </p:blipFill>
        <p:spPr>
          <a:xfrm>
            <a:off x="7563159" y="794694"/>
            <a:ext cx="4223608" cy="3167706"/>
          </a:xfrm>
          <a:prstGeom prst="rect">
            <a:avLst/>
          </a:prstGeom>
        </p:spPr>
      </p:pic>
      <p:sp>
        <p:nvSpPr>
          <p:cNvPr id="10" name="Rectangle 9">
            <a:extLst>
              <a:ext uri="{FF2B5EF4-FFF2-40B4-BE49-F238E27FC236}">
                <a16:creationId xmlns:a16="http://schemas.microsoft.com/office/drawing/2014/main" id="{A4525A63-798B-254E-B2D9-46EC8D2D06E8}"/>
              </a:ext>
            </a:extLst>
          </p:cNvPr>
          <p:cNvSpPr/>
          <p:nvPr/>
        </p:nvSpPr>
        <p:spPr>
          <a:xfrm>
            <a:off x="269767" y="4392599"/>
            <a:ext cx="11517000" cy="2123658"/>
          </a:xfrm>
          <a:prstGeom prst="rect">
            <a:avLst/>
          </a:prstGeom>
        </p:spPr>
        <p:txBody>
          <a:bodyPr wrap="square">
            <a:spAutoFit/>
          </a:bodyPr>
          <a:lstStyle/>
          <a:p>
            <a:pPr algn="just"/>
            <a:r>
              <a:rPr lang="en-US" sz="2200" b="1" baseline="30000" dirty="0"/>
              <a:t>39</a:t>
            </a:r>
            <a:r>
              <a:rPr lang="en-US" sz="2200" dirty="0"/>
              <a:t>Isaac his father answered him, “Behold, your dwelling will be of the fatness of the earth and of the dew of the sky from above. </a:t>
            </a:r>
            <a:r>
              <a:rPr lang="en-US" sz="2200" b="1" baseline="30000" dirty="0"/>
              <a:t>40</a:t>
            </a:r>
            <a:r>
              <a:rPr lang="en-US" sz="2200" dirty="0"/>
              <a:t>You will live by your sword and you will serve your brother. It will happen when you will break loose, that you will shake his yoke from off your neck.”</a:t>
            </a:r>
          </a:p>
          <a:p>
            <a:pPr algn="just"/>
            <a:endParaRPr lang="en-US" sz="2200" dirty="0"/>
          </a:p>
          <a:p>
            <a:pPr algn="just"/>
            <a:r>
              <a:rPr lang="en-US" sz="2200" b="1" baseline="30000" dirty="0"/>
              <a:t>41</a:t>
            </a:r>
            <a:r>
              <a:rPr lang="en-US" sz="2200" dirty="0"/>
              <a:t>Esau hated Jacob because of the blessing with which his father blessed him. Esau said in his heart, “The days of mourning for my father are at hand. Then I will kill my brother Jacob.”</a:t>
            </a:r>
          </a:p>
        </p:txBody>
      </p:sp>
      <p:sp>
        <p:nvSpPr>
          <p:cNvPr id="7" name="TextBox 6">
            <a:extLst>
              <a:ext uri="{FF2B5EF4-FFF2-40B4-BE49-F238E27FC236}">
                <a16:creationId xmlns:a16="http://schemas.microsoft.com/office/drawing/2014/main" id="{3E61647D-65AA-3444-9528-5BECE5CD621B}"/>
              </a:ext>
            </a:extLst>
          </p:cNvPr>
          <p:cNvSpPr txBox="1"/>
          <p:nvPr/>
        </p:nvSpPr>
        <p:spPr>
          <a:xfrm>
            <a:off x="7468859" y="3900473"/>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152660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0590" y="926015"/>
            <a:ext cx="8067796" cy="808192"/>
          </a:xfrm>
        </p:spPr>
        <p:txBody>
          <a:bodyPr/>
          <a:lstStyle/>
          <a:p>
            <a:r>
              <a:rPr lang="en-US" dirty="0"/>
              <a:t>Genesis 27: 42-46, 28: 1-4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24754" y="2188407"/>
            <a:ext cx="7773467" cy="2648607"/>
          </a:xfrm>
        </p:spPr>
        <p:txBody>
          <a:bodyPr>
            <a:normAutofit fontScale="25000" lnSpcReduction="20000"/>
          </a:bodyPr>
          <a:lstStyle/>
          <a:p>
            <a:pPr algn="just"/>
            <a:r>
              <a:rPr lang="en-US" sz="8400" dirty="0"/>
              <a:t>27)</a:t>
            </a:r>
            <a:r>
              <a:rPr lang="en-US" sz="8400" b="1" dirty="0"/>
              <a:t> </a:t>
            </a:r>
            <a:r>
              <a:rPr lang="en-US" sz="8400" b="1" baseline="30000" dirty="0"/>
              <a:t>42</a:t>
            </a:r>
            <a:r>
              <a:rPr lang="en-US" sz="8400" dirty="0"/>
              <a:t>The words of Esau, her elder son, were told to Rebekah. She sent and called Jacob and said to him, “Behold, your brother Esau comforts himself about you by planning to kill you. </a:t>
            </a:r>
            <a:r>
              <a:rPr lang="en-US" sz="8400" b="1" baseline="30000" dirty="0"/>
              <a:t>43</a:t>
            </a:r>
            <a:r>
              <a:rPr lang="en-US" sz="8400" dirty="0"/>
              <a:t>Now therefore, my son. Arise and flee to Laban, my brother, in Haran. </a:t>
            </a:r>
            <a:r>
              <a:rPr lang="en-US" sz="8400" b="1" baseline="30000" dirty="0"/>
              <a:t>44</a:t>
            </a:r>
            <a:r>
              <a:rPr lang="en-US" sz="8400" dirty="0"/>
              <a:t>Stay with him a few days until your brother’s fury turns away— </a:t>
            </a:r>
            <a:r>
              <a:rPr lang="en-US" sz="8400" b="1" baseline="30000" dirty="0"/>
              <a:t>45</a:t>
            </a:r>
            <a:r>
              <a:rPr lang="en-US" sz="8400" dirty="0"/>
              <a:t>and he forgets what you have done to him. Then I will send, and get you from there. Why should I be bereaved of you both in one day?”</a:t>
            </a:r>
          </a:p>
          <a:p>
            <a:pPr algn="just"/>
            <a:r>
              <a:rPr lang="en-US" sz="8400" b="1" baseline="30000" dirty="0"/>
              <a:t>46</a:t>
            </a:r>
            <a:r>
              <a:rPr lang="en-US" sz="8400" dirty="0"/>
              <a:t>Rebekah said to Isaac, “I am weary of my life because of the daughters of </a:t>
            </a:r>
            <a:r>
              <a:rPr lang="en-US" sz="8400" dirty="0" err="1"/>
              <a:t>Heth</a:t>
            </a:r>
            <a:r>
              <a:rPr lang="en-US" sz="8400" dirty="0"/>
              <a:t>. If Jacob takes a wife of the daughters of </a:t>
            </a:r>
            <a:r>
              <a:rPr lang="en-US" sz="8400" dirty="0" err="1"/>
              <a:t>Heth</a:t>
            </a:r>
            <a:r>
              <a:rPr lang="en-US" sz="8400" dirty="0"/>
              <a:t> such as these, what good will my life do me?”</a:t>
            </a:r>
          </a:p>
          <a:p>
            <a:pPr algn="just"/>
            <a:endParaRPr lang="en-US" dirty="0"/>
          </a:p>
          <a:p>
            <a:endParaRPr lang="en-US" dirty="0"/>
          </a:p>
          <a:p>
            <a:pPr marL="0" indent="0">
              <a:buNone/>
            </a:pPr>
            <a:endParaRPr lang="en-US" dirty="0"/>
          </a:p>
        </p:txBody>
      </p:sp>
      <p:pic>
        <p:nvPicPr>
          <p:cNvPr id="5" name="Picture 4" descr="A painting of a book&#10;&#10;Description automatically generated">
            <a:extLst>
              <a:ext uri="{FF2B5EF4-FFF2-40B4-BE49-F238E27FC236}">
                <a16:creationId xmlns:a16="http://schemas.microsoft.com/office/drawing/2014/main" id="{AC11BAB7-20B0-E849-A8E0-B2ECAE2F41CE}"/>
              </a:ext>
            </a:extLst>
          </p:cNvPr>
          <p:cNvPicPr>
            <a:picLocks noChangeAspect="1"/>
          </p:cNvPicPr>
          <p:nvPr/>
        </p:nvPicPr>
        <p:blipFill>
          <a:blip r:embed="rId2"/>
          <a:stretch>
            <a:fillRect/>
          </a:stretch>
        </p:blipFill>
        <p:spPr>
          <a:xfrm>
            <a:off x="8240111" y="434705"/>
            <a:ext cx="3516777" cy="4366640"/>
          </a:xfrm>
          <a:prstGeom prst="rect">
            <a:avLst/>
          </a:prstGeom>
        </p:spPr>
      </p:pic>
      <p:sp>
        <p:nvSpPr>
          <p:cNvPr id="6" name="Content Placeholder 2">
            <a:extLst>
              <a:ext uri="{FF2B5EF4-FFF2-40B4-BE49-F238E27FC236}">
                <a16:creationId xmlns:a16="http://schemas.microsoft.com/office/drawing/2014/main" id="{2A2BB3F8-2E04-1A46-99A2-6C4E4964E25F}"/>
              </a:ext>
            </a:extLst>
          </p:cNvPr>
          <p:cNvSpPr txBox="1">
            <a:spLocks/>
          </p:cNvSpPr>
          <p:nvPr/>
        </p:nvSpPr>
        <p:spPr>
          <a:xfrm>
            <a:off x="324754" y="4872683"/>
            <a:ext cx="11542492" cy="1688855"/>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dirty="0"/>
              <a:t>28)</a:t>
            </a:r>
            <a:r>
              <a:rPr lang="en-US" b="1" dirty="0"/>
              <a:t> </a:t>
            </a:r>
            <a:r>
              <a:rPr lang="en-US" b="1" baseline="30000" dirty="0"/>
              <a:t>1</a:t>
            </a:r>
            <a:r>
              <a:rPr lang="en-US" dirty="0"/>
              <a:t>Isaac called Jacob, blessed him, and commanded him, “You shall not take a wife of the daughters of Canaan. </a:t>
            </a:r>
            <a:r>
              <a:rPr lang="en-US" b="1" baseline="30000" dirty="0"/>
              <a:t>2</a:t>
            </a:r>
            <a:r>
              <a:rPr lang="en-US" dirty="0"/>
              <a:t>Arise, go to </a:t>
            </a:r>
            <a:r>
              <a:rPr lang="en-US" dirty="0" err="1"/>
              <a:t>Paddan</a:t>
            </a:r>
            <a:r>
              <a:rPr lang="en-US" dirty="0"/>
              <a:t> Aram, to the house of </a:t>
            </a:r>
            <a:r>
              <a:rPr lang="en-US" dirty="0" err="1"/>
              <a:t>Bethuel</a:t>
            </a:r>
            <a:r>
              <a:rPr lang="en-US" dirty="0"/>
              <a:t> your mother’s father. Take a wife from there from the daughters of Laban, your mother’s brother. </a:t>
            </a:r>
            <a:r>
              <a:rPr lang="en-US" b="1" baseline="30000" dirty="0"/>
              <a:t>3</a:t>
            </a:r>
            <a:r>
              <a:rPr lang="en-US" dirty="0"/>
              <a:t>May God Almighty bless you and make you fruitful and multiply you, that you may be a company of peoples, </a:t>
            </a:r>
            <a:r>
              <a:rPr lang="en-US" b="1" baseline="30000" dirty="0"/>
              <a:t>4</a:t>
            </a:r>
            <a:r>
              <a:rPr lang="en-US" dirty="0"/>
              <a:t>and give you the blessing of Abraham to you and to your offspring with you, that you may inherit the land where you travel which God gave to Abraham.”</a:t>
            </a:r>
          </a:p>
          <a:p>
            <a:endParaRPr lang="en-US" dirty="0"/>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114611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714376" y="2286000"/>
            <a:ext cx="10760230" cy="4023360"/>
          </a:xfrm>
        </p:spPr>
        <p:txBody>
          <a:bodyPr>
            <a:normAutofit/>
          </a:bodyPr>
          <a:lstStyle/>
          <a:p>
            <a:pPr marL="514350" indent="-514350">
              <a:buFont typeface="+mj-lt"/>
              <a:buAutoNum type="arabicPeriod" startAt="17"/>
            </a:pPr>
            <a:r>
              <a:rPr lang="en-US" sz="3200" dirty="0"/>
              <a:t> Did Isaac really have the power to bless the lives of his sons? If not, what was the meaning of this gesture?</a:t>
            </a:r>
          </a:p>
          <a:p>
            <a:pPr marL="514350" indent="-514350">
              <a:buFont typeface="+mj-lt"/>
              <a:buAutoNum type="arabicPeriod" startAt="17"/>
            </a:pPr>
            <a:r>
              <a:rPr lang="en-US" sz="3200" dirty="0"/>
              <a:t> Why did Rebekah suddenly express a concern that Jacob would marry a Hittite?</a:t>
            </a:r>
          </a:p>
          <a:p>
            <a:pPr marL="514350" indent="-514350">
              <a:buFont typeface="+mj-lt"/>
              <a:buAutoNum type="arabicPeriod" startAt="17"/>
            </a:pPr>
            <a:r>
              <a:rPr lang="en-US" sz="3200" dirty="0"/>
              <a:t> Why did Isaac bless Jacob a second time, even after he knew had been deceived?</a:t>
            </a:r>
          </a:p>
          <a:p>
            <a:endParaRPr lang="en-US" sz="2800" dirty="0"/>
          </a:p>
          <a:p>
            <a:endParaRPr lang="en-US" sz="2800" dirty="0"/>
          </a:p>
        </p:txBody>
      </p:sp>
    </p:spTree>
    <p:extLst>
      <p:ext uri="{BB962C8B-B14F-4D97-AF65-F5344CB8AC3E}">
        <p14:creationId xmlns:p14="http://schemas.microsoft.com/office/powerpoint/2010/main" val="20759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BC04FC47-F7D0-1B4B-9888-70583C27F271}"/>
              </a:ext>
            </a:extLst>
          </p:cNvPr>
          <p:cNvSpPr>
            <a:spLocks noGrp="1"/>
          </p:cNvSpPr>
          <p:nvPr>
            <p:ph idx="1"/>
          </p:nvPr>
        </p:nvSpPr>
        <p:spPr>
          <a:xfrm>
            <a:off x="678600" y="2370083"/>
            <a:ext cx="10956352"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endParaRPr lang="en-US" sz="3200" baseline="30000" dirty="0"/>
          </a:p>
          <a:p>
            <a:pPr>
              <a:buFont typeface="Arial" panose="020B0604020202020204" pitchFamily="34" charset="0"/>
              <a:buChar char="•"/>
            </a:pPr>
            <a:r>
              <a:rPr lang="en-US" sz="3200" dirty="0"/>
              <a:t> Unless otherwise indicated, all images were downloaded  from Wikimedia.</a:t>
            </a:r>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267567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62641" y="2554213"/>
            <a:ext cx="10591610" cy="4023360"/>
          </a:xfrm>
        </p:spPr>
        <p:txBody>
          <a:bodyPr>
            <a:normAutofit/>
          </a:bodyPr>
          <a:lstStyle/>
          <a:p>
            <a:pPr marL="514350" indent="-514350">
              <a:buFont typeface="+mj-lt"/>
              <a:buAutoNum type="arabicPeriod"/>
            </a:pPr>
            <a:r>
              <a:rPr lang="en-US" sz="3200" dirty="0"/>
              <a:t>What passage of 23:2 implies that Abraham and Sarah might have separated?</a:t>
            </a:r>
          </a:p>
          <a:p>
            <a:pPr marL="514350" indent="-514350">
              <a:buFont typeface="+mj-lt"/>
              <a:buAutoNum type="arabicPeriod"/>
            </a:pPr>
            <a:endParaRPr lang="en-US" sz="3200" dirty="0"/>
          </a:p>
          <a:p>
            <a:pPr marL="514350" indent="-514350">
              <a:buFont typeface="+mj-lt"/>
              <a:buAutoNum type="arabicPeriod"/>
            </a:pPr>
            <a:r>
              <a:rPr lang="en-US" sz="3200" dirty="0"/>
              <a:t>Ishmael came to bury his father, even though he was sent away as a child and Abraham left “everything” to Isaac. What does this imply about Ishmael’s character?</a:t>
            </a:r>
          </a:p>
          <a:p>
            <a:endParaRPr lang="en-US" sz="2800" dirty="0"/>
          </a:p>
          <a:p>
            <a:endParaRPr lang="en-US" sz="2800" dirty="0"/>
          </a:p>
        </p:txBody>
      </p:sp>
    </p:spTree>
    <p:extLst>
      <p:ext uri="{BB962C8B-B14F-4D97-AF65-F5344CB8AC3E}">
        <p14:creationId xmlns:p14="http://schemas.microsoft.com/office/powerpoint/2010/main" val="11920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4"/>
            <a:ext cx="5912572" cy="1526625"/>
          </a:xfrm>
        </p:spPr>
        <p:txBody>
          <a:bodyPr/>
          <a:lstStyle/>
          <a:p>
            <a:r>
              <a:rPr lang="en-US" dirty="0"/>
              <a:t>Genesis 25: 20-23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88673" y="2133599"/>
            <a:ext cx="6322742" cy="4805172"/>
          </a:xfrm>
        </p:spPr>
        <p:txBody>
          <a:bodyPr>
            <a:normAutofit/>
          </a:bodyPr>
          <a:lstStyle/>
          <a:p>
            <a:pPr algn="just"/>
            <a:r>
              <a:rPr lang="en-US" sz="2400" b="1" baseline="30000" dirty="0"/>
              <a:t>20</a:t>
            </a:r>
            <a:r>
              <a:rPr lang="en-US" sz="2400" dirty="0"/>
              <a:t>Isaac was forty years old when he took Rebekah, the sister of Laban the Syrian, to be his wife. </a:t>
            </a:r>
            <a:r>
              <a:rPr lang="en-US" sz="2400" b="1" baseline="30000" dirty="0"/>
              <a:t>21</a:t>
            </a:r>
            <a:r>
              <a:rPr lang="en-US" sz="2400" dirty="0"/>
              <a:t>Isaac prayed to Yahweh for his wife, because she was barren. Yahweh answered his prayers, and Rebekah his wife conceived. </a:t>
            </a:r>
            <a:r>
              <a:rPr lang="en-US" sz="2400" b="1" baseline="30000" dirty="0"/>
              <a:t>22</a:t>
            </a:r>
            <a:r>
              <a:rPr lang="en-US" sz="2400" dirty="0"/>
              <a:t>The children struggled together within her. She said, “If it is like this why do I live?” She went to inquire of Yahweh. </a:t>
            </a:r>
            <a:r>
              <a:rPr lang="en-US" sz="2400" b="1" baseline="30000" dirty="0"/>
              <a:t>23</a:t>
            </a:r>
            <a:r>
              <a:rPr lang="en-US" sz="2400" dirty="0"/>
              <a:t>Yahweh said to her,</a:t>
            </a:r>
          </a:p>
          <a:p>
            <a:pPr algn="just"/>
            <a:r>
              <a:rPr lang="en-US" sz="2400" dirty="0"/>
              <a:t>“Two nations are in your womb. Two peoples will be separated from your body. The one people will be stronger than the other people. The elder will serve the younger.”</a:t>
            </a:r>
          </a:p>
          <a:p>
            <a:pPr marL="0" indent="0">
              <a:buNone/>
            </a:pPr>
            <a:endParaRPr lang="en-US" dirty="0"/>
          </a:p>
        </p:txBody>
      </p:sp>
      <p:pic>
        <p:nvPicPr>
          <p:cNvPr id="8" name="Picture 7" descr="A group of people wearing costumes and standing next to a horse&#10;&#10;Description automatically generated">
            <a:extLst>
              <a:ext uri="{FF2B5EF4-FFF2-40B4-BE49-F238E27FC236}">
                <a16:creationId xmlns:a16="http://schemas.microsoft.com/office/drawing/2014/main" id="{D4802410-71C6-5542-BC0A-13AAE7CBED9A}"/>
              </a:ext>
            </a:extLst>
          </p:cNvPr>
          <p:cNvPicPr>
            <a:picLocks noChangeAspect="1"/>
          </p:cNvPicPr>
          <p:nvPr/>
        </p:nvPicPr>
        <p:blipFill>
          <a:blip r:embed="rId2"/>
          <a:stretch>
            <a:fillRect/>
          </a:stretch>
        </p:blipFill>
        <p:spPr>
          <a:xfrm>
            <a:off x="6947210" y="1739591"/>
            <a:ext cx="4956117" cy="4805172"/>
          </a:xfrm>
          <a:prstGeom prst="rect">
            <a:avLst/>
          </a:prstGeom>
        </p:spPr>
      </p:pic>
    </p:spTree>
    <p:extLst>
      <p:ext uri="{BB962C8B-B14F-4D97-AF65-F5344CB8AC3E}">
        <p14:creationId xmlns:p14="http://schemas.microsoft.com/office/powerpoint/2010/main" val="240767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5061362" cy="1499616"/>
          </a:xfrm>
        </p:spPr>
        <p:txBody>
          <a:bodyPr/>
          <a:lstStyle/>
          <a:p>
            <a:r>
              <a:rPr lang="en-US" dirty="0"/>
              <a:t>Genesis 25: 24-28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77025" y="2106591"/>
            <a:ext cx="6718256" cy="4805172"/>
          </a:xfrm>
        </p:spPr>
        <p:txBody>
          <a:bodyPr>
            <a:normAutofit/>
          </a:bodyPr>
          <a:lstStyle/>
          <a:p>
            <a:pPr algn="just"/>
            <a:r>
              <a:rPr lang="en-US" sz="2600" b="1" baseline="30000" dirty="0"/>
              <a:t>24</a:t>
            </a:r>
            <a:r>
              <a:rPr lang="en-US" sz="2600" dirty="0"/>
              <a:t>When her days to be delivered were fulfilled, behold, there were twins in her womb. </a:t>
            </a:r>
            <a:r>
              <a:rPr lang="en-US" sz="2600" b="1" baseline="30000" dirty="0"/>
              <a:t>25</a:t>
            </a:r>
            <a:r>
              <a:rPr lang="en-US" sz="2600" dirty="0"/>
              <a:t>The first came out red all over, like a hairy garment. They named him Esau. </a:t>
            </a:r>
            <a:r>
              <a:rPr lang="en-US" sz="2600" b="1" baseline="30000" dirty="0"/>
              <a:t>26 </a:t>
            </a:r>
            <a:r>
              <a:rPr lang="en-US" sz="2600" dirty="0"/>
              <a:t>After that, his brother came out and his hand had hold on Esau’s heel. He was named Jacob. Isaac was sixty years old when she bore them.</a:t>
            </a:r>
          </a:p>
          <a:p>
            <a:pPr algn="just"/>
            <a:r>
              <a:rPr lang="en-US" sz="2600" b="1" baseline="30000" dirty="0"/>
              <a:t>27</a:t>
            </a:r>
            <a:r>
              <a:rPr lang="en-US" sz="2600" dirty="0"/>
              <a:t>The boys grew. Esau was a skillful hunter, a man of the field. Jacob was a quiet man, living in tents. </a:t>
            </a:r>
            <a:r>
              <a:rPr lang="en-US" sz="2600" b="1" baseline="30000" dirty="0"/>
              <a:t>28</a:t>
            </a:r>
            <a:r>
              <a:rPr lang="en-US" sz="2600" dirty="0"/>
              <a:t>Now Isaac loved Esau because he ate his venison. Rebekah loved Jacob.</a:t>
            </a:r>
          </a:p>
          <a:p>
            <a:r>
              <a:rPr lang="en-US" dirty="0"/>
              <a:t> </a:t>
            </a:r>
          </a:p>
          <a:p>
            <a:pPr marL="0" indent="0">
              <a:buNone/>
            </a:pPr>
            <a:endParaRPr lang="en-US" dirty="0"/>
          </a:p>
        </p:txBody>
      </p:sp>
      <p:pic>
        <p:nvPicPr>
          <p:cNvPr id="5" name="Picture 4" descr="A statue of a person&#10;&#10;Description automatically generated">
            <a:extLst>
              <a:ext uri="{FF2B5EF4-FFF2-40B4-BE49-F238E27FC236}">
                <a16:creationId xmlns:a16="http://schemas.microsoft.com/office/drawing/2014/main" id="{78CB6F34-6FB5-B248-AEF0-8202BEFBD8AC}"/>
              </a:ext>
            </a:extLst>
          </p:cNvPr>
          <p:cNvPicPr>
            <a:picLocks noChangeAspect="1"/>
          </p:cNvPicPr>
          <p:nvPr/>
        </p:nvPicPr>
        <p:blipFill>
          <a:blip r:embed="rId2"/>
          <a:stretch>
            <a:fillRect/>
          </a:stretch>
        </p:blipFill>
        <p:spPr>
          <a:xfrm>
            <a:off x="7403523" y="0"/>
            <a:ext cx="4788477" cy="6858000"/>
          </a:xfrm>
          <a:prstGeom prst="rect">
            <a:avLst/>
          </a:prstGeom>
        </p:spPr>
      </p:pic>
    </p:spTree>
    <p:extLst>
      <p:ext uri="{BB962C8B-B14F-4D97-AF65-F5344CB8AC3E}">
        <p14:creationId xmlns:p14="http://schemas.microsoft.com/office/powerpoint/2010/main" val="224303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5061362" cy="1499616"/>
          </a:xfrm>
        </p:spPr>
        <p:txBody>
          <a:bodyPr/>
          <a:lstStyle/>
          <a:p>
            <a:r>
              <a:rPr lang="en-US" dirty="0"/>
              <a:t>Genesis 25: 29-34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17361" y="2264401"/>
            <a:ext cx="7029369" cy="4974018"/>
          </a:xfrm>
        </p:spPr>
        <p:txBody>
          <a:bodyPr>
            <a:normAutofit fontScale="55000" lnSpcReduction="20000"/>
          </a:bodyPr>
          <a:lstStyle/>
          <a:p>
            <a:pPr algn="just"/>
            <a:r>
              <a:rPr lang="en-US" sz="4700" b="1" baseline="30000" dirty="0"/>
              <a:t>29</a:t>
            </a:r>
            <a:r>
              <a:rPr lang="en-US" sz="4700" dirty="0"/>
              <a:t>Jacob boiled stew. Esau came in from the field, and he was famished. </a:t>
            </a:r>
            <a:r>
              <a:rPr lang="en-US" sz="4700" b="1" baseline="30000" dirty="0"/>
              <a:t>30</a:t>
            </a:r>
            <a:r>
              <a:rPr lang="en-US" sz="4700" dirty="0"/>
              <a:t>Esau said to Jacob, “Please feed me with some of that red stew for I am famished.” Therefore his name was called Edom.</a:t>
            </a:r>
          </a:p>
          <a:p>
            <a:pPr algn="just"/>
            <a:r>
              <a:rPr lang="en-US" sz="4700" b="1" baseline="30000" dirty="0"/>
              <a:t>31</a:t>
            </a:r>
            <a:r>
              <a:rPr lang="en-US" sz="4700" dirty="0"/>
              <a:t>Jacob said, “First, sell me your birthright.”</a:t>
            </a:r>
          </a:p>
          <a:p>
            <a:pPr algn="just"/>
            <a:r>
              <a:rPr lang="en-US" sz="4700" b="1" baseline="30000" dirty="0"/>
              <a:t>32</a:t>
            </a:r>
            <a:r>
              <a:rPr lang="en-US" sz="4700" dirty="0"/>
              <a:t>Esau said, “Behold, I am about to die. What good is the birthright to me?”</a:t>
            </a:r>
          </a:p>
          <a:p>
            <a:pPr algn="just"/>
            <a:r>
              <a:rPr lang="en-US" sz="4700" b="1" baseline="30000" dirty="0"/>
              <a:t>33</a:t>
            </a:r>
            <a:r>
              <a:rPr lang="en-US" sz="4700" dirty="0"/>
              <a:t>Jacob said, “Swear to me first.”</a:t>
            </a:r>
          </a:p>
          <a:p>
            <a:pPr algn="just"/>
            <a:r>
              <a:rPr lang="en-US" sz="4700" dirty="0"/>
              <a:t>He swore to him. He sold his birthright to Jacob. </a:t>
            </a:r>
            <a:r>
              <a:rPr lang="en-US" sz="4700" b="1" baseline="30000" dirty="0"/>
              <a:t>34</a:t>
            </a:r>
            <a:r>
              <a:rPr lang="en-US" sz="4700" dirty="0"/>
              <a:t>Jacob gave Esau bread and lentil stew. He ate and drank, rose up, and went his way. So Esau despised his birthright.</a:t>
            </a:r>
          </a:p>
          <a:p>
            <a:r>
              <a:rPr lang="en-US" sz="4500" dirty="0"/>
              <a:t> </a:t>
            </a:r>
          </a:p>
          <a:p>
            <a:pPr marL="0" indent="0">
              <a:buNone/>
            </a:pPr>
            <a:endParaRPr lang="en-US" dirty="0"/>
          </a:p>
        </p:txBody>
      </p:sp>
      <p:pic>
        <p:nvPicPr>
          <p:cNvPr id="7" name="Picture 6" descr="A picture containing text, book, person, man&#10;&#10;Description automatically generated">
            <a:extLst>
              <a:ext uri="{FF2B5EF4-FFF2-40B4-BE49-F238E27FC236}">
                <a16:creationId xmlns:a16="http://schemas.microsoft.com/office/drawing/2014/main" id="{F5DFC612-3579-9D4A-9DE6-97D6F843D04A}"/>
              </a:ext>
            </a:extLst>
          </p:cNvPr>
          <p:cNvPicPr>
            <a:picLocks noChangeAspect="1"/>
          </p:cNvPicPr>
          <p:nvPr/>
        </p:nvPicPr>
        <p:blipFill>
          <a:blip r:embed="rId2"/>
          <a:stretch>
            <a:fillRect/>
          </a:stretch>
        </p:blipFill>
        <p:spPr>
          <a:xfrm>
            <a:off x="7570188" y="-1"/>
            <a:ext cx="4621812" cy="3466359"/>
          </a:xfrm>
          <a:prstGeom prst="rect">
            <a:avLst/>
          </a:prstGeom>
        </p:spPr>
      </p:pic>
      <p:pic>
        <p:nvPicPr>
          <p:cNvPr id="9" name="Picture 8" descr="A picture containing text, person, man, holding&#10;&#10;Description automatically generated">
            <a:extLst>
              <a:ext uri="{FF2B5EF4-FFF2-40B4-BE49-F238E27FC236}">
                <a16:creationId xmlns:a16="http://schemas.microsoft.com/office/drawing/2014/main" id="{E5FDC662-7BDD-4C48-862F-045D0370ED77}"/>
              </a:ext>
            </a:extLst>
          </p:cNvPr>
          <p:cNvPicPr>
            <a:picLocks noChangeAspect="1"/>
          </p:cNvPicPr>
          <p:nvPr/>
        </p:nvPicPr>
        <p:blipFill>
          <a:blip r:embed="rId3"/>
          <a:stretch>
            <a:fillRect/>
          </a:stretch>
        </p:blipFill>
        <p:spPr>
          <a:xfrm>
            <a:off x="7570188" y="3428999"/>
            <a:ext cx="4621813" cy="3429001"/>
          </a:xfrm>
          <a:prstGeom prst="rect">
            <a:avLst/>
          </a:prstGeom>
        </p:spPr>
      </p:pic>
      <p:sp>
        <p:nvSpPr>
          <p:cNvPr id="6" name="TextBox 5">
            <a:extLst>
              <a:ext uri="{FF2B5EF4-FFF2-40B4-BE49-F238E27FC236}">
                <a16:creationId xmlns:a16="http://schemas.microsoft.com/office/drawing/2014/main" id="{63BD1141-B1E2-964C-8FA4-F531F6C5ECB8}"/>
              </a:ext>
            </a:extLst>
          </p:cNvPr>
          <p:cNvSpPr txBox="1"/>
          <p:nvPr/>
        </p:nvSpPr>
        <p:spPr>
          <a:xfrm>
            <a:off x="4585012" y="6512576"/>
            <a:ext cx="2985176" cy="307777"/>
          </a:xfrm>
          <a:prstGeom prst="rect">
            <a:avLst/>
          </a:prstGeom>
          <a:noFill/>
        </p:spPr>
        <p:txBody>
          <a:bodyPr wrap="none" rtlCol="0">
            <a:spAutoFit/>
          </a:bodyPr>
          <a:lstStyle/>
          <a:p>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37336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21895" y="2345903"/>
            <a:ext cx="10377297" cy="4023360"/>
          </a:xfrm>
        </p:spPr>
        <p:txBody>
          <a:bodyPr>
            <a:normAutofit/>
          </a:bodyPr>
          <a:lstStyle/>
          <a:p>
            <a:pPr marL="514350" indent="-514350">
              <a:buFont typeface="+mj-lt"/>
              <a:buAutoNum type="arabicPeriod" startAt="3"/>
            </a:pPr>
            <a:r>
              <a:rPr lang="en-US" sz="3200" dirty="0"/>
              <a:t>If you had to describe Esau in one word, what would it be?</a:t>
            </a:r>
          </a:p>
          <a:p>
            <a:pPr marL="514350" indent="-514350">
              <a:buFont typeface="+mj-lt"/>
              <a:buAutoNum type="arabicPeriod" startAt="3"/>
            </a:pPr>
            <a:endParaRPr lang="en-US" sz="3200" dirty="0"/>
          </a:p>
          <a:p>
            <a:pPr marL="514350" indent="-514350">
              <a:buFont typeface="+mj-lt"/>
              <a:buAutoNum type="arabicPeriod" startAt="3"/>
            </a:pPr>
            <a:r>
              <a:rPr lang="en-US" sz="3200" dirty="0"/>
              <a:t>If you had to describe Jacob in one word, what would it be?</a:t>
            </a:r>
          </a:p>
          <a:p>
            <a:pPr marL="514350" indent="-514350">
              <a:buFont typeface="+mj-lt"/>
              <a:buAutoNum type="arabicPeriod" startAt="3"/>
            </a:pPr>
            <a:endParaRPr lang="en-US" sz="3200" dirty="0"/>
          </a:p>
          <a:p>
            <a:pPr marL="514350" indent="-514350">
              <a:buFont typeface="+mj-lt"/>
              <a:buAutoNum type="arabicPeriod" startAt="3"/>
            </a:pPr>
            <a:r>
              <a:rPr lang="en-US" sz="3200" dirty="0"/>
              <a:t>What does “heel grabbing” signify?</a:t>
            </a:r>
          </a:p>
          <a:p>
            <a:pPr marL="0" indent="0">
              <a:buNone/>
            </a:pPr>
            <a:endParaRPr lang="en-US" sz="3200" dirty="0"/>
          </a:p>
          <a:p>
            <a:endParaRPr lang="en-US" sz="2800" dirty="0"/>
          </a:p>
          <a:p>
            <a:endParaRPr lang="en-US" sz="2800" dirty="0"/>
          </a:p>
        </p:txBody>
      </p:sp>
    </p:spTree>
    <p:extLst>
      <p:ext uri="{BB962C8B-B14F-4D97-AF65-F5344CB8AC3E}">
        <p14:creationId xmlns:p14="http://schemas.microsoft.com/office/powerpoint/2010/main" val="25293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55963" y="617485"/>
            <a:ext cx="5061362" cy="1499616"/>
          </a:xfrm>
        </p:spPr>
        <p:txBody>
          <a:bodyPr/>
          <a:lstStyle/>
          <a:p>
            <a:r>
              <a:rPr lang="en-US" dirty="0"/>
              <a:t>Genesis 26: 1-3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13351" y="2348824"/>
            <a:ext cx="5061361" cy="4805172"/>
          </a:xfrm>
        </p:spPr>
        <p:txBody>
          <a:bodyPr>
            <a:normAutofit/>
          </a:bodyPr>
          <a:lstStyle/>
          <a:p>
            <a:pPr algn="just"/>
            <a:r>
              <a:rPr lang="en-US" sz="2500" b="1" baseline="30000" dirty="0"/>
              <a:t>1</a:t>
            </a:r>
            <a:r>
              <a:rPr lang="en-US" sz="2500" dirty="0"/>
              <a:t>There was a famine in the land in addition to the first famine that was in the days of Abraham. Isaac went to Abimelech king of the Philistines to </a:t>
            </a:r>
            <a:r>
              <a:rPr lang="en-US" sz="2500" dirty="0" err="1"/>
              <a:t>Gerar</a:t>
            </a:r>
            <a:r>
              <a:rPr lang="en-US" sz="2500" dirty="0"/>
              <a:t>. </a:t>
            </a:r>
            <a:r>
              <a:rPr lang="en-US" sz="2500" b="1" baseline="30000" dirty="0"/>
              <a:t>2</a:t>
            </a:r>
            <a:r>
              <a:rPr lang="en-US" sz="2500" dirty="0"/>
              <a:t>Yahweh appeared to him and said, “Don’t go down into Egypt. Live in the land I will tell you about. </a:t>
            </a:r>
            <a:r>
              <a:rPr lang="en-US" sz="2500" b="1" baseline="30000" dirty="0"/>
              <a:t>3</a:t>
            </a:r>
            <a:r>
              <a:rPr lang="en-US" sz="2500" dirty="0"/>
              <a:t>Live in this land and I will be with you and will bless you. For I will give to you and to your offspring all these lands, and I will establish the oath which I swore to Abraham your father.</a:t>
            </a:r>
          </a:p>
          <a:p>
            <a:pPr marL="0" indent="0">
              <a:buNone/>
            </a:pPr>
            <a:endParaRPr lang="en-US" dirty="0"/>
          </a:p>
        </p:txBody>
      </p:sp>
      <p:pic>
        <p:nvPicPr>
          <p:cNvPr id="9" name="Picture 8" descr="A field with a mountain in the background&#10;&#10;Description automatically generated">
            <a:extLst>
              <a:ext uri="{FF2B5EF4-FFF2-40B4-BE49-F238E27FC236}">
                <a16:creationId xmlns:a16="http://schemas.microsoft.com/office/drawing/2014/main" id="{6BA511EE-5657-3548-8E7D-F837011436FA}"/>
              </a:ext>
            </a:extLst>
          </p:cNvPr>
          <p:cNvPicPr>
            <a:picLocks noChangeAspect="1"/>
          </p:cNvPicPr>
          <p:nvPr/>
        </p:nvPicPr>
        <p:blipFill>
          <a:blip r:embed="rId2"/>
          <a:stretch>
            <a:fillRect/>
          </a:stretch>
        </p:blipFill>
        <p:spPr>
          <a:xfrm>
            <a:off x="5497551" y="896000"/>
            <a:ext cx="6423541" cy="5716674"/>
          </a:xfrm>
          <a:prstGeom prst="rect">
            <a:avLst/>
          </a:prstGeom>
        </p:spPr>
      </p:pic>
    </p:spTree>
    <p:extLst>
      <p:ext uri="{BB962C8B-B14F-4D97-AF65-F5344CB8AC3E}">
        <p14:creationId xmlns:p14="http://schemas.microsoft.com/office/powerpoint/2010/main" val="189078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06975"/>
            <a:ext cx="5061362" cy="1499616"/>
          </a:xfrm>
        </p:spPr>
        <p:txBody>
          <a:bodyPr/>
          <a:lstStyle/>
          <a:p>
            <a:r>
              <a:rPr lang="en-US" dirty="0"/>
              <a:t>Genesis 26: 12-16</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11467" y="2252524"/>
            <a:ext cx="4239512" cy="4805172"/>
          </a:xfrm>
        </p:spPr>
        <p:txBody>
          <a:bodyPr>
            <a:normAutofit fontScale="92500" lnSpcReduction="20000"/>
          </a:bodyPr>
          <a:lstStyle/>
          <a:p>
            <a:pPr algn="just"/>
            <a:r>
              <a:rPr lang="en-US" sz="2600" b="1" baseline="30000" dirty="0"/>
              <a:t>12</a:t>
            </a:r>
            <a:r>
              <a:rPr lang="en-US" sz="2600" dirty="0"/>
              <a:t>Isaac sowed in that land and reaped in the same year one hundred times what he planted. Yahweh blessed him. </a:t>
            </a:r>
            <a:r>
              <a:rPr lang="en-US" sz="2600" b="1" baseline="30000" dirty="0"/>
              <a:t>13</a:t>
            </a:r>
            <a:r>
              <a:rPr lang="en-US" sz="2600" dirty="0"/>
              <a:t>The man grew great and grew more and more until he became very great. </a:t>
            </a:r>
            <a:r>
              <a:rPr lang="en-US" sz="2600" b="1" baseline="30000" dirty="0"/>
              <a:t>14</a:t>
            </a:r>
            <a:r>
              <a:rPr lang="en-US" sz="2600" dirty="0"/>
              <a:t>He had possessions of flocks, possessions of herds, and a great household. The Philistines envied him. </a:t>
            </a:r>
            <a:r>
              <a:rPr lang="en-US" sz="2600" b="1" baseline="30000" dirty="0"/>
              <a:t>15</a:t>
            </a:r>
            <a:r>
              <a:rPr lang="en-US" sz="2600" dirty="0"/>
              <a:t>Now all the wells which his father’s servants had dug in the days of Abraham his father, the Philistines had stopped and filled with earth. </a:t>
            </a:r>
            <a:r>
              <a:rPr lang="en-US" sz="2600" b="1" baseline="30000" dirty="0"/>
              <a:t>16</a:t>
            </a:r>
            <a:r>
              <a:rPr lang="en-US" sz="2600" dirty="0"/>
              <a:t>Abimelech said to Isaac “Go away from us, for you are much mightier than we.”</a:t>
            </a:r>
          </a:p>
          <a:p>
            <a:pPr marL="0" indent="0">
              <a:buNone/>
            </a:pPr>
            <a:endParaRPr lang="en-US" dirty="0"/>
          </a:p>
        </p:txBody>
      </p:sp>
      <p:pic>
        <p:nvPicPr>
          <p:cNvPr id="7" name="Picture 6" descr="A body of water with a mountain in the background&#10;&#10;Description automatically generated">
            <a:extLst>
              <a:ext uri="{FF2B5EF4-FFF2-40B4-BE49-F238E27FC236}">
                <a16:creationId xmlns:a16="http://schemas.microsoft.com/office/drawing/2014/main" id="{35FCEB6E-2B7D-9640-87E5-7C97C968A205}"/>
              </a:ext>
            </a:extLst>
          </p:cNvPr>
          <p:cNvPicPr>
            <a:picLocks noChangeAspect="1"/>
          </p:cNvPicPr>
          <p:nvPr/>
        </p:nvPicPr>
        <p:blipFill>
          <a:blip r:embed="rId2"/>
          <a:stretch>
            <a:fillRect/>
          </a:stretch>
        </p:blipFill>
        <p:spPr>
          <a:xfrm>
            <a:off x="4772722" y="2017925"/>
            <a:ext cx="7181385" cy="4648509"/>
          </a:xfrm>
          <a:prstGeom prst="rect">
            <a:avLst/>
          </a:prstGeom>
        </p:spPr>
      </p:pic>
    </p:spTree>
    <p:extLst>
      <p:ext uri="{BB962C8B-B14F-4D97-AF65-F5344CB8AC3E}">
        <p14:creationId xmlns:p14="http://schemas.microsoft.com/office/powerpoint/2010/main" val="1169908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1242</TotalTime>
  <Words>2805</Words>
  <Application>Microsoft Macintosh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Tw Cen MT</vt:lpstr>
      <vt:lpstr>Tw Cen MT Condensed</vt:lpstr>
      <vt:lpstr>Wingdings 3</vt:lpstr>
      <vt:lpstr>Integral</vt:lpstr>
      <vt:lpstr>Lesson plans for Genesis 23-28 </vt:lpstr>
      <vt:lpstr>Genesis 23: 1-2, 25: 1, 5-9</vt:lpstr>
      <vt:lpstr>Questions</vt:lpstr>
      <vt:lpstr>Genesis 25: 20-23</vt:lpstr>
      <vt:lpstr>Genesis 25: 24-28</vt:lpstr>
      <vt:lpstr>Genesis 25: 29-34</vt:lpstr>
      <vt:lpstr>Questions</vt:lpstr>
      <vt:lpstr>Genesis 26: 1-3</vt:lpstr>
      <vt:lpstr>Genesis 26: 12-16</vt:lpstr>
      <vt:lpstr>Genesis 26: 17, 19-22</vt:lpstr>
      <vt:lpstr>Genesis 26: 24-25</vt:lpstr>
      <vt:lpstr>Questions</vt:lpstr>
      <vt:lpstr>Genesis 26: 26-31, 34-35</vt:lpstr>
      <vt:lpstr>Questions</vt:lpstr>
      <vt:lpstr>Genesis 27: 1-4</vt:lpstr>
      <vt:lpstr>Genesis 27: 5-13</vt:lpstr>
      <vt:lpstr>Genesis 27: 15-16, 25-29</vt:lpstr>
      <vt:lpstr>Questions</vt:lpstr>
      <vt:lpstr>Genesis 27: 30-36</vt:lpstr>
      <vt:lpstr>Genesis 27: 37-41</vt:lpstr>
      <vt:lpstr>Genesis 27: 42-46, 28: 1-4</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150</cp:revision>
  <dcterms:created xsi:type="dcterms:W3CDTF">2020-05-02T16:07:56Z</dcterms:created>
  <dcterms:modified xsi:type="dcterms:W3CDTF">2020-06-01T14:14:26Z</dcterms:modified>
</cp:coreProperties>
</file>