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327" r:id="rId3"/>
    <p:sldId id="326" r:id="rId4"/>
    <p:sldId id="317" r:id="rId5"/>
    <p:sldId id="307" r:id="rId6"/>
    <p:sldId id="324" r:id="rId7"/>
    <p:sldId id="318" r:id="rId8"/>
    <p:sldId id="308" r:id="rId9"/>
    <p:sldId id="334" r:id="rId10"/>
    <p:sldId id="319" r:id="rId11"/>
    <p:sldId id="310" r:id="rId12"/>
    <p:sldId id="322" r:id="rId13"/>
    <p:sldId id="263" r:id="rId14"/>
    <p:sldId id="312" r:id="rId15"/>
    <p:sldId id="320" r:id="rId16"/>
    <p:sldId id="331" r:id="rId17"/>
    <p:sldId id="329" r:id="rId18"/>
    <p:sldId id="330"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941"/>
    <p:restoredTop sz="96208"/>
  </p:normalViewPr>
  <p:slideViewPr>
    <p:cSldViewPr snapToGrid="0" snapToObjects="1">
      <p:cViewPr varScale="1">
        <p:scale>
          <a:sx n="99" d="100"/>
          <a:sy n="99" d="100"/>
        </p:scale>
        <p:origin x="176"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3" name="Rectangle 12"/>
          <p:cNvSpPr/>
          <p:nvPr/>
        </p:nvSpPr>
        <p:spPr>
          <a:xfrm>
            <a:off x="0" y="-1"/>
            <a:ext cx="12192000" cy="4572001"/>
          </a:xfrm>
          <a:prstGeom prst="rect">
            <a:avLst/>
          </a:prstGeom>
          <a:blipFill dpi="0" rotWithShape="1">
            <a:blip r:embed="rId2">
              <a:duotone>
                <a:schemeClr val="accent1">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2632701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57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4120306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F1EA0-D64A-B247-A871-7268CAA786CC}" type="datetimeFigureOut">
              <a:rPr lang="en-US" smtClean="0"/>
              <a:t>6/1/20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D8E1A-45F7-6D40-BA97-E8CDFAC8C136}" type="slidenum">
              <a:rPr lang="en-US" smtClean="0"/>
              <a:t>‹#›</a:t>
            </a:fld>
            <a:endParaRPr lang="en-US"/>
          </a:p>
        </p:txBody>
      </p:sp>
      <p:sp>
        <p:nvSpPr>
          <p:cNvPr id="10" name="Rectangle 9"/>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25400" ty="6350" sx="71000" sy="71000" flip="none" algn="tl"/>
          </a:blip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44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6568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EF1EA0-D64A-B247-A871-7268CAA786CC}" type="datetimeFigureOut">
              <a:rPr lang="en-US" smtClean="0"/>
              <a:t>6/1/20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1169474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EF1EA0-D64A-B247-A871-7268CAA786CC}" type="datetimeFigureOut">
              <a:rPr lang="en-US" smtClean="0"/>
              <a:t>6/1/20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540001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F1EA0-D64A-B247-A871-7268CAA786CC}" type="datetimeFigureOut">
              <a:rPr lang="en-US" smtClean="0"/>
              <a:t>6/1/20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749760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spTree>
    <p:extLst>
      <p:ext uri="{BB962C8B-B14F-4D97-AF65-F5344CB8AC3E}">
        <p14:creationId xmlns:p14="http://schemas.microsoft.com/office/powerpoint/2010/main" val="384905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EF1EA0-D64A-B247-A871-7268CAA786CC}" type="datetimeFigureOut">
              <a:rPr lang="en-US" smtClean="0"/>
              <a:t>6/1/20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D8E1A-45F7-6D40-BA97-E8CDFAC8C13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166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1FEF1EA0-D64A-B247-A871-7268CAA786CC}" type="datetimeFigureOut">
              <a:rPr lang="en-US" smtClean="0"/>
              <a:t>6/1/20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FFD8E1A-45F7-6D40-BA97-E8CDFAC8C136}"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887557"/>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4F47E8-C2CA-43A6-9404-03BADA34D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01D43C-86DB-4B5D-A163-81BC94201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5" y="620720"/>
            <a:ext cx="4193173" cy="5571069"/>
          </a:xfrm>
          <a:prstGeom prst="rect">
            <a:avLst/>
          </a:prstGeom>
          <a:blipFill dpi="0" rotWithShape="1">
            <a:blip r:embed="rId2">
              <a:duotone>
                <a:schemeClr val="accent6">
                  <a:shade val="45000"/>
                  <a:satMod val="135000"/>
                </a:schemeClr>
                <a:prstClr val="white"/>
              </a:duotone>
            </a:blip>
            <a:srcRect/>
            <a:tile tx="25400" ty="6350" sx="91000" sy="91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6A995F0-906C-4573-A739-16EED217D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9343" y="620720"/>
            <a:ext cx="6442480" cy="55931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DF915-BE9E-2A47-B750-490AF8F1CFF3}"/>
              </a:ext>
            </a:extLst>
          </p:cNvPr>
          <p:cNvSpPr>
            <a:spLocks noGrp="1"/>
          </p:cNvSpPr>
          <p:nvPr>
            <p:ph type="ctrTitle"/>
          </p:nvPr>
        </p:nvSpPr>
        <p:spPr>
          <a:xfrm>
            <a:off x="5590120" y="1105351"/>
            <a:ext cx="5477071" cy="3023981"/>
          </a:xfrm>
        </p:spPr>
        <p:txBody>
          <a:bodyPr anchor="b">
            <a:normAutofit/>
          </a:bodyPr>
          <a:lstStyle/>
          <a:p>
            <a:pPr algn="l"/>
            <a:r>
              <a:rPr lang="en-US" sz="6000" dirty="0">
                <a:solidFill>
                  <a:schemeClr val="bg1"/>
                </a:solidFill>
              </a:rPr>
              <a:t>Lesson plans for Genesis 32-35 </a:t>
            </a:r>
          </a:p>
        </p:txBody>
      </p:sp>
      <p:sp>
        <p:nvSpPr>
          <p:cNvPr id="3" name="Subtitle 2">
            <a:extLst>
              <a:ext uri="{FF2B5EF4-FFF2-40B4-BE49-F238E27FC236}">
                <a16:creationId xmlns:a16="http://schemas.microsoft.com/office/drawing/2014/main" id="{0D21F72B-5B2E-A049-B600-1DE37385AF30}"/>
              </a:ext>
            </a:extLst>
          </p:cNvPr>
          <p:cNvSpPr>
            <a:spLocks noGrp="1"/>
          </p:cNvSpPr>
          <p:nvPr>
            <p:ph type="subTitle" idx="1"/>
          </p:nvPr>
        </p:nvSpPr>
        <p:spPr>
          <a:xfrm>
            <a:off x="5590120" y="4297556"/>
            <a:ext cx="5477071" cy="1431695"/>
          </a:xfrm>
        </p:spPr>
        <p:txBody>
          <a:bodyPr anchor="t">
            <a:normAutofit/>
          </a:bodyPr>
          <a:lstStyle/>
          <a:p>
            <a:r>
              <a:rPr lang="en-US" sz="4000" dirty="0">
                <a:solidFill>
                  <a:schemeClr val="bg1"/>
                </a:solidFill>
              </a:rPr>
              <a:t>Antonio Chaves</a:t>
            </a:r>
          </a:p>
        </p:txBody>
      </p:sp>
      <p:cxnSp>
        <p:nvCxnSpPr>
          <p:cNvPr id="14" name="Straight Connector 13">
            <a:extLst>
              <a:ext uri="{FF2B5EF4-FFF2-40B4-BE49-F238E27FC236}">
                <a16:creationId xmlns:a16="http://schemas.microsoft.com/office/drawing/2014/main" id="{C3F5F06D-7250-43A5-9B61-0B7F1FD7E3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960" y="4214336"/>
            <a:ext cx="512064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6501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95957" y="2249424"/>
            <a:ext cx="10757782" cy="4023360"/>
          </a:xfrm>
        </p:spPr>
        <p:txBody>
          <a:bodyPr>
            <a:normAutofit/>
          </a:bodyPr>
          <a:lstStyle/>
          <a:p>
            <a:pPr marL="514350" indent="-514350">
              <a:buFont typeface="+mj-lt"/>
              <a:buAutoNum type="arabicPeriod" startAt="7"/>
            </a:pPr>
            <a:r>
              <a:rPr lang="en-US" sz="3200" dirty="0"/>
              <a:t> What is Esau’s reaction after meeting Jacob?</a:t>
            </a:r>
          </a:p>
          <a:p>
            <a:pPr marL="514350" indent="-514350">
              <a:buFont typeface="+mj-lt"/>
              <a:buAutoNum type="arabicPeriod" startAt="7"/>
            </a:pPr>
            <a:endParaRPr lang="en-US" sz="3200" dirty="0"/>
          </a:p>
          <a:p>
            <a:pPr marL="514350" indent="-514350" algn="just">
              <a:buFont typeface="+mj-lt"/>
              <a:buAutoNum type="arabicPeriod" startAt="7"/>
            </a:pPr>
            <a:r>
              <a:rPr lang="en-US" sz="3200" dirty="0"/>
              <a:t> Why did Jacob say to Esau, “For me to see your face is like seeing the face of God”? Is he comparing Esau to God or does he mean something completely different?</a:t>
            </a:r>
          </a:p>
          <a:p>
            <a:pPr marL="514350" indent="-514350">
              <a:buFont typeface="+mj-lt"/>
              <a:buAutoNum type="arabicPeriod" startAt="7"/>
            </a:pPr>
            <a:endParaRPr lang="en-US" sz="3200" dirty="0"/>
          </a:p>
          <a:p>
            <a:pPr marL="514350" indent="-514350">
              <a:buFont typeface="+mj-lt"/>
              <a:buAutoNum type="arabicPeriod" startAt="7"/>
            </a:pPr>
            <a:r>
              <a:rPr lang="en-US" sz="3200" dirty="0"/>
              <a:t> Why did Jacob and Esau go their separate ways?</a:t>
            </a:r>
            <a:endParaRPr lang="en-US" sz="2800" dirty="0"/>
          </a:p>
          <a:p>
            <a:endParaRPr lang="en-US" sz="2800" dirty="0"/>
          </a:p>
        </p:txBody>
      </p:sp>
    </p:spTree>
    <p:extLst>
      <p:ext uri="{BB962C8B-B14F-4D97-AF65-F5344CB8AC3E}">
        <p14:creationId xmlns:p14="http://schemas.microsoft.com/office/powerpoint/2010/main" val="422221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31326" y="846667"/>
            <a:ext cx="4814718" cy="886299"/>
          </a:xfrm>
        </p:spPr>
        <p:txBody>
          <a:bodyPr/>
          <a:lstStyle/>
          <a:p>
            <a:r>
              <a:rPr lang="en-US" dirty="0"/>
              <a:t>Genesis 34: 1-12</a:t>
            </a:r>
          </a:p>
        </p:txBody>
      </p:sp>
      <p:sp>
        <p:nvSpPr>
          <p:cNvPr id="3" name="Rectangle 2">
            <a:extLst>
              <a:ext uri="{FF2B5EF4-FFF2-40B4-BE49-F238E27FC236}">
                <a16:creationId xmlns:a16="http://schemas.microsoft.com/office/drawing/2014/main" id="{DD3320D5-9936-BA48-AD7B-4B53673D39FF}"/>
              </a:ext>
            </a:extLst>
          </p:cNvPr>
          <p:cNvSpPr/>
          <p:nvPr/>
        </p:nvSpPr>
        <p:spPr>
          <a:xfrm>
            <a:off x="256877" y="1794515"/>
            <a:ext cx="8938638" cy="3323987"/>
          </a:xfrm>
          <a:prstGeom prst="rect">
            <a:avLst/>
          </a:prstGeom>
        </p:spPr>
        <p:txBody>
          <a:bodyPr wrap="square">
            <a:spAutoFit/>
          </a:bodyPr>
          <a:lstStyle/>
          <a:p>
            <a:pPr algn="just"/>
            <a:r>
              <a:rPr lang="en-US" sz="2200" b="1" baseline="30000" dirty="0"/>
              <a:t>1</a:t>
            </a:r>
            <a:r>
              <a:rPr lang="en-US" sz="2200" dirty="0"/>
              <a:t>Dinah, the daughter of Leah, went out to see the daughters of the land. </a:t>
            </a:r>
            <a:r>
              <a:rPr lang="en-US" sz="2200" b="1" baseline="30000" dirty="0"/>
              <a:t>2</a:t>
            </a:r>
            <a:r>
              <a:rPr lang="en-US" sz="2200" dirty="0"/>
              <a:t>Shechem the son of </a:t>
            </a:r>
            <a:r>
              <a:rPr lang="en-US" sz="2200" dirty="0" err="1"/>
              <a:t>Hamor</a:t>
            </a:r>
            <a:r>
              <a:rPr lang="en-US" sz="2200" dirty="0"/>
              <a:t> the Hivite and prince of the land, took her and raped her. </a:t>
            </a:r>
            <a:r>
              <a:rPr lang="en-US" sz="2200" b="1" baseline="30000" dirty="0"/>
              <a:t>3</a:t>
            </a:r>
            <a:r>
              <a:rPr lang="en-US" sz="2200" dirty="0"/>
              <a:t>He loved the young lady and spoke kindly to her. </a:t>
            </a:r>
            <a:r>
              <a:rPr lang="en-US" sz="2200" b="1" baseline="30000" dirty="0"/>
              <a:t>4</a:t>
            </a:r>
            <a:r>
              <a:rPr lang="en-US" sz="2200" dirty="0"/>
              <a:t>Shechem spoke to his father saying, “Get me this young lady as a wife.”</a:t>
            </a:r>
          </a:p>
          <a:p>
            <a:pPr algn="just"/>
            <a:r>
              <a:rPr lang="en-US" sz="2200" b="1" baseline="30000" dirty="0"/>
              <a:t>5</a:t>
            </a:r>
            <a:r>
              <a:rPr lang="en-US" sz="2200" dirty="0"/>
              <a:t>Now Jacob heard that he had defiled Dinah, and his sons were in the field. Jacob held his peace until they came. </a:t>
            </a:r>
            <a:r>
              <a:rPr lang="en-US" sz="2200" b="1" baseline="30000" dirty="0"/>
              <a:t>6</a:t>
            </a:r>
            <a:r>
              <a:rPr lang="en-US" sz="2200" dirty="0"/>
              <a:t>Hamor the father of Shechem went out to Jacob to talk with him. </a:t>
            </a:r>
            <a:r>
              <a:rPr lang="en-US" sz="2200" b="1" baseline="30000" dirty="0"/>
              <a:t>7</a:t>
            </a:r>
            <a:r>
              <a:rPr lang="en-US" sz="2200" dirty="0"/>
              <a:t>The sons of Jacob came when they heard it. They were very angry because Shechem had done with Jacob’s daughter, a thing that ought not to be done. </a:t>
            </a:r>
          </a:p>
          <a:p>
            <a:pPr algn="just"/>
            <a:endParaRPr lang="en-US" b="1" baseline="30000" dirty="0"/>
          </a:p>
        </p:txBody>
      </p:sp>
      <p:sp>
        <p:nvSpPr>
          <p:cNvPr id="8" name="Rectangle 7">
            <a:extLst>
              <a:ext uri="{FF2B5EF4-FFF2-40B4-BE49-F238E27FC236}">
                <a16:creationId xmlns:a16="http://schemas.microsoft.com/office/drawing/2014/main" id="{10EAD005-7041-DF42-963F-D34A4C2D1020}"/>
              </a:ext>
            </a:extLst>
          </p:cNvPr>
          <p:cNvSpPr/>
          <p:nvPr/>
        </p:nvSpPr>
        <p:spPr>
          <a:xfrm>
            <a:off x="210401" y="4966787"/>
            <a:ext cx="11771197" cy="1785104"/>
          </a:xfrm>
          <a:prstGeom prst="rect">
            <a:avLst/>
          </a:prstGeom>
        </p:spPr>
        <p:txBody>
          <a:bodyPr wrap="square">
            <a:spAutoFit/>
          </a:bodyPr>
          <a:lstStyle/>
          <a:p>
            <a:pPr algn="just"/>
            <a:r>
              <a:rPr lang="en-US" sz="2200" b="1" baseline="30000" dirty="0"/>
              <a:t>8</a:t>
            </a:r>
            <a:r>
              <a:rPr lang="en-US" sz="2200" dirty="0"/>
              <a:t>Hamor talked with them, saying, “The soul of my son, Shechem, longs for your daughter. Please give her to him as a wife. </a:t>
            </a:r>
            <a:r>
              <a:rPr lang="en-US" sz="2200" b="1" baseline="30000" dirty="0"/>
              <a:t>9</a:t>
            </a:r>
            <a:r>
              <a:rPr lang="en-US" sz="2200" dirty="0"/>
              <a:t>Give your daughters to us, and take our daughters for yourselves. </a:t>
            </a:r>
            <a:r>
              <a:rPr lang="en-US" sz="2200" b="1" baseline="30000" dirty="0"/>
              <a:t>10</a:t>
            </a:r>
            <a:r>
              <a:rPr lang="en-US" sz="2200" dirty="0"/>
              <a:t>You shall dwell with us, and the land will be before you.”</a:t>
            </a:r>
          </a:p>
          <a:p>
            <a:pPr algn="just"/>
            <a:r>
              <a:rPr lang="en-US" sz="2200" b="1" baseline="30000" dirty="0"/>
              <a:t>11</a:t>
            </a:r>
            <a:r>
              <a:rPr lang="en-US" sz="2200" dirty="0"/>
              <a:t>Shechem said to her father and to her brothers, “Let me find favor in your eyes, and whatever you will tell me I will give. </a:t>
            </a:r>
            <a:r>
              <a:rPr lang="en-US" sz="2200" b="1" baseline="30000" dirty="0"/>
              <a:t>12</a:t>
            </a:r>
            <a:r>
              <a:rPr lang="en-US" sz="2200" dirty="0"/>
              <a:t>Ask me a great amount for a dowry, but give me the young lady as a wife.”</a:t>
            </a:r>
          </a:p>
        </p:txBody>
      </p:sp>
      <p:pic>
        <p:nvPicPr>
          <p:cNvPr id="10" name="Picture 9" descr="A group of people posing for the camera&#10;&#10;Description automatically generated">
            <a:extLst>
              <a:ext uri="{FF2B5EF4-FFF2-40B4-BE49-F238E27FC236}">
                <a16:creationId xmlns:a16="http://schemas.microsoft.com/office/drawing/2014/main" id="{8A255651-30FE-E440-96BD-42ECAC411EE9}"/>
              </a:ext>
            </a:extLst>
          </p:cNvPr>
          <p:cNvPicPr>
            <a:picLocks noChangeAspect="1"/>
          </p:cNvPicPr>
          <p:nvPr/>
        </p:nvPicPr>
        <p:blipFill>
          <a:blip r:embed="rId2"/>
          <a:stretch>
            <a:fillRect/>
          </a:stretch>
        </p:blipFill>
        <p:spPr>
          <a:xfrm>
            <a:off x="9401576" y="1918953"/>
            <a:ext cx="2533547" cy="2902278"/>
          </a:xfrm>
          <a:prstGeom prst="rect">
            <a:avLst/>
          </a:prstGeom>
        </p:spPr>
      </p:pic>
    </p:spTree>
    <p:extLst>
      <p:ext uri="{BB962C8B-B14F-4D97-AF65-F5344CB8AC3E}">
        <p14:creationId xmlns:p14="http://schemas.microsoft.com/office/powerpoint/2010/main" val="202718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36352" y="801511"/>
            <a:ext cx="5455372" cy="886299"/>
          </a:xfrm>
        </p:spPr>
        <p:txBody>
          <a:bodyPr/>
          <a:lstStyle/>
          <a:p>
            <a:r>
              <a:rPr lang="en-US" dirty="0"/>
              <a:t>Genesis 34: 13-24</a:t>
            </a:r>
          </a:p>
        </p:txBody>
      </p:sp>
      <p:sp>
        <p:nvSpPr>
          <p:cNvPr id="3" name="Rectangle 2">
            <a:extLst>
              <a:ext uri="{FF2B5EF4-FFF2-40B4-BE49-F238E27FC236}">
                <a16:creationId xmlns:a16="http://schemas.microsoft.com/office/drawing/2014/main" id="{DD3320D5-9936-BA48-AD7B-4B53673D39FF}"/>
              </a:ext>
            </a:extLst>
          </p:cNvPr>
          <p:cNvSpPr/>
          <p:nvPr/>
        </p:nvSpPr>
        <p:spPr>
          <a:xfrm>
            <a:off x="156931" y="3988628"/>
            <a:ext cx="11878138" cy="2677656"/>
          </a:xfrm>
          <a:prstGeom prst="rect">
            <a:avLst/>
          </a:prstGeom>
        </p:spPr>
        <p:txBody>
          <a:bodyPr wrap="square">
            <a:spAutoFit/>
          </a:bodyPr>
          <a:lstStyle/>
          <a:p>
            <a:pPr algn="just"/>
            <a:r>
              <a:rPr lang="en-US" sz="2100" b="1" baseline="30000" dirty="0"/>
              <a:t>18</a:t>
            </a:r>
            <a:r>
              <a:rPr lang="en-US" sz="2100" dirty="0"/>
              <a:t>Their words pleased </a:t>
            </a:r>
            <a:r>
              <a:rPr lang="en-US" sz="2100" dirty="0" err="1"/>
              <a:t>Hamor</a:t>
            </a:r>
            <a:r>
              <a:rPr lang="en-US" sz="2100" dirty="0"/>
              <a:t> and Shechem, </a:t>
            </a:r>
            <a:r>
              <a:rPr lang="en-US" sz="2100" dirty="0" err="1"/>
              <a:t>Hamor’s</a:t>
            </a:r>
            <a:r>
              <a:rPr lang="en-US" sz="2100" dirty="0"/>
              <a:t> son. </a:t>
            </a:r>
            <a:r>
              <a:rPr lang="en-US" sz="2100" b="1" baseline="30000" dirty="0"/>
              <a:t>19</a:t>
            </a:r>
            <a:r>
              <a:rPr lang="en-US" sz="2100" dirty="0"/>
              <a:t>The young man didn’t wait to do this thing because he had delight in Jacob’s daughter and he was honored above all the house of his father. </a:t>
            </a:r>
            <a:r>
              <a:rPr lang="en-US" sz="2100" b="1" baseline="30000" dirty="0"/>
              <a:t>20</a:t>
            </a:r>
            <a:r>
              <a:rPr lang="en-US" sz="2100" dirty="0"/>
              <a:t>Hamor and Shechem came to the gate of their city and talked with the men of their city saying, </a:t>
            </a:r>
            <a:r>
              <a:rPr lang="en-US" sz="2100" b="1" baseline="30000" dirty="0"/>
              <a:t>21</a:t>
            </a:r>
            <a:r>
              <a:rPr lang="en-US" sz="2100" dirty="0"/>
              <a:t>“These men are peaceful with us. Therefore let them live in the land and trade in it. For the land is large enough for them. Let’s take their daughters and let’s give them our daughters. </a:t>
            </a:r>
            <a:r>
              <a:rPr lang="en-US" sz="2100" b="1" baseline="30000" dirty="0"/>
              <a:t>22</a:t>
            </a:r>
            <a:r>
              <a:rPr lang="en-US" sz="2100" dirty="0"/>
              <a:t>Only on this condition will the men consent to us to live with us if every male among us is circumcised as they are. </a:t>
            </a:r>
            <a:r>
              <a:rPr lang="en-US" sz="2100" b="1" baseline="30000" dirty="0"/>
              <a:t>23</a:t>
            </a:r>
            <a:r>
              <a:rPr lang="en-US" sz="2100" dirty="0"/>
              <a:t>Won’t their livestock and their possessions and all their animals be ours? Only let’s give our consent and they will dwell with us.” </a:t>
            </a:r>
            <a:r>
              <a:rPr lang="en-US" sz="2100" b="1" baseline="30000" dirty="0"/>
              <a:t>24</a:t>
            </a:r>
            <a:r>
              <a:rPr lang="en-US" sz="2100" dirty="0"/>
              <a:t>All who went out of the gate of his city listened to them and every male was circumcised.</a:t>
            </a:r>
          </a:p>
        </p:txBody>
      </p:sp>
      <p:sp>
        <p:nvSpPr>
          <p:cNvPr id="4" name="Rectangle 3">
            <a:extLst>
              <a:ext uri="{FF2B5EF4-FFF2-40B4-BE49-F238E27FC236}">
                <a16:creationId xmlns:a16="http://schemas.microsoft.com/office/drawing/2014/main" id="{DE075374-72A9-C34F-9DD4-A95EC6EEDF6E}"/>
              </a:ext>
            </a:extLst>
          </p:cNvPr>
          <p:cNvSpPr/>
          <p:nvPr/>
        </p:nvSpPr>
        <p:spPr>
          <a:xfrm>
            <a:off x="225599" y="1660974"/>
            <a:ext cx="8235821" cy="2354491"/>
          </a:xfrm>
          <a:prstGeom prst="rect">
            <a:avLst/>
          </a:prstGeom>
        </p:spPr>
        <p:txBody>
          <a:bodyPr wrap="square">
            <a:spAutoFit/>
          </a:bodyPr>
          <a:lstStyle/>
          <a:p>
            <a:pPr algn="just"/>
            <a:r>
              <a:rPr lang="en-US" sz="2100" b="1" baseline="30000" dirty="0"/>
              <a:t>13</a:t>
            </a:r>
            <a:r>
              <a:rPr lang="en-US" sz="2100" dirty="0"/>
              <a:t>The sons of Jacob answered Shechem and </a:t>
            </a:r>
            <a:r>
              <a:rPr lang="en-US" sz="2100" dirty="0" err="1"/>
              <a:t>Hamor</a:t>
            </a:r>
            <a:r>
              <a:rPr lang="en-US" sz="2100" dirty="0"/>
              <a:t> with deceit when they spoke, because he had defiled their sister </a:t>
            </a:r>
            <a:r>
              <a:rPr lang="en-US" sz="2100" b="1" baseline="30000" dirty="0"/>
              <a:t>14</a:t>
            </a:r>
            <a:r>
              <a:rPr lang="en-US" sz="2100" dirty="0"/>
              <a:t>and said, “We can’t do this thing to give our sister to one who is uncircumcised. </a:t>
            </a:r>
            <a:r>
              <a:rPr lang="en-US" sz="2100" b="1" baseline="30000" dirty="0"/>
              <a:t>15</a:t>
            </a:r>
            <a:r>
              <a:rPr lang="en-US" sz="2100" dirty="0"/>
              <a:t>Only on this condition will we consent to you. If you will be as we are, that every male of you be circumcised, </a:t>
            </a:r>
            <a:r>
              <a:rPr lang="en-US" sz="2100" b="1" baseline="30000" dirty="0"/>
              <a:t>16</a:t>
            </a:r>
            <a:r>
              <a:rPr lang="en-US" sz="2100" dirty="0"/>
              <a:t>then will we give our daughters to </a:t>
            </a:r>
            <a:r>
              <a:rPr lang="en-US" sz="2100" dirty="0" err="1"/>
              <a:t>you,and</a:t>
            </a:r>
            <a:r>
              <a:rPr lang="en-US" sz="2100" dirty="0"/>
              <a:t> we will dwell with you and we will become one people. </a:t>
            </a:r>
            <a:r>
              <a:rPr lang="en-US" sz="2100" b="1" baseline="30000" dirty="0"/>
              <a:t>17</a:t>
            </a:r>
            <a:r>
              <a:rPr lang="en-US" sz="2100" dirty="0"/>
              <a:t>But if you will not listen to us and be circumcised, then we will take our sister, and be gone.”</a:t>
            </a:r>
          </a:p>
        </p:txBody>
      </p:sp>
      <p:pic>
        <p:nvPicPr>
          <p:cNvPr id="7" name="Picture 6" descr="A group of people posing for the camera&#10;&#10;Description automatically generated">
            <a:extLst>
              <a:ext uri="{FF2B5EF4-FFF2-40B4-BE49-F238E27FC236}">
                <a16:creationId xmlns:a16="http://schemas.microsoft.com/office/drawing/2014/main" id="{FB541D90-DC0B-284D-93B0-BBF01A6D32E2}"/>
              </a:ext>
            </a:extLst>
          </p:cNvPr>
          <p:cNvPicPr>
            <a:picLocks noChangeAspect="1"/>
          </p:cNvPicPr>
          <p:nvPr/>
        </p:nvPicPr>
        <p:blipFill>
          <a:blip r:embed="rId2"/>
          <a:stretch>
            <a:fillRect/>
          </a:stretch>
        </p:blipFill>
        <p:spPr>
          <a:xfrm>
            <a:off x="8461420" y="1091763"/>
            <a:ext cx="3447271" cy="2896865"/>
          </a:xfrm>
          <a:prstGeom prst="rect">
            <a:avLst/>
          </a:prstGeom>
        </p:spPr>
      </p:pic>
    </p:spTree>
    <p:extLst>
      <p:ext uri="{BB962C8B-B14F-4D97-AF65-F5344CB8AC3E}">
        <p14:creationId xmlns:p14="http://schemas.microsoft.com/office/powerpoint/2010/main" val="2668694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94791" y="2352455"/>
            <a:ext cx="10778745" cy="4023360"/>
          </a:xfrm>
        </p:spPr>
        <p:txBody>
          <a:bodyPr>
            <a:normAutofit/>
          </a:bodyPr>
          <a:lstStyle/>
          <a:p>
            <a:pPr marL="514350" indent="-514350" algn="just">
              <a:buFont typeface="+mj-lt"/>
              <a:buAutoNum type="arabicPeriod" startAt="10"/>
            </a:pPr>
            <a:r>
              <a:rPr lang="en-US" sz="3200" dirty="0"/>
              <a:t> When </a:t>
            </a:r>
            <a:r>
              <a:rPr lang="en-US" sz="3200" dirty="0" err="1"/>
              <a:t>Hamar</a:t>
            </a:r>
            <a:r>
              <a:rPr lang="en-US" sz="3200" dirty="0"/>
              <a:t> approached Jacob he said, “My son Shechem longs for your daughter. Please give her to him as his wife.” What is missing in this statement? What is morally questionable about this exchange? </a:t>
            </a:r>
          </a:p>
          <a:p>
            <a:pPr marL="514350" indent="-514350" algn="just">
              <a:buFont typeface="+mj-lt"/>
              <a:buAutoNum type="arabicPeriod" startAt="10"/>
            </a:pPr>
            <a:endParaRPr lang="en-US" sz="3200" dirty="0"/>
          </a:p>
          <a:p>
            <a:pPr marL="514350" indent="-514350" algn="just">
              <a:buFont typeface="+mj-lt"/>
              <a:buAutoNum type="arabicPeriod" startAt="10"/>
            </a:pPr>
            <a:r>
              <a:rPr lang="en-US" sz="3200" dirty="0"/>
              <a:t> What does this statement reveal about </a:t>
            </a:r>
            <a:r>
              <a:rPr lang="en-US" sz="3200" dirty="0" err="1"/>
              <a:t>Hamar</a:t>
            </a:r>
            <a:r>
              <a:rPr lang="en-US" sz="3200" dirty="0"/>
              <a:t> and Shechem’s worldviews?</a:t>
            </a:r>
          </a:p>
          <a:p>
            <a:pPr marL="514350" indent="-514350">
              <a:buFont typeface="+mj-lt"/>
              <a:buAutoNum type="arabicPeriod" startAt="10"/>
            </a:pPr>
            <a:endParaRPr lang="en-US" sz="3200" dirty="0"/>
          </a:p>
          <a:p>
            <a:endParaRPr lang="en-US" sz="2800" dirty="0"/>
          </a:p>
          <a:p>
            <a:endParaRPr lang="en-US" sz="2800" dirty="0"/>
          </a:p>
        </p:txBody>
      </p:sp>
    </p:spTree>
    <p:extLst>
      <p:ext uri="{BB962C8B-B14F-4D97-AF65-F5344CB8AC3E}">
        <p14:creationId xmlns:p14="http://schemas.microsoft.com/office/powerpoint/2010/main" val="25293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52978" y="824089"/>
            <a:ext cx="5455372" cy="886299"/>
          </a:xfrm>
        </p:spPr>
        <p:txBody>
          <a:bodyPr/>
          <a:lstStyle/>
          <a:p>
            <a:r>
              <a:rPr lang="en-US" dirty="0"/>
              <a:t>Genesis 34: 25-31</a:t>
            </a:r>
          </a:p>
        </p:txBody>
      </p:sp>
      <p:sp>
        <p:nvSpPr>
          <p:cNvPr id="3" name="Rectangle 2">
            <a:extLst>
              <a:ext uri="{FF2B5EF4-FFF2-40B4-BE49-F238E27FC236}">
                <a16:creationId xmlns:a16="http://schemas.microsoft.com/office/drawing/2014/main" id="{DD3320D5-9936-BA48-AD7B-4B53673D39FF}"/>
              </a:ext>
            </a:extLst>
          </p:cNvPr>
          <p:cNvSpPr/>
          <p:nvPr/>
        </p:nvSpPr>
        <p:spPr>
          <a:xfrm>
            <a:off x="306391" y="1846083"/>
            <a:ext cx="7191022" cy="4832092"/>
          </a:xfrm>
          <a:prstGeom prst="rect">
            <a:avLst/>
          </a:prstGeom>
        </p:spPr>
        <p:txBody>
          <a:bodyPr wrap="square">
            <a:spAutoFit/>
          </a:bodyPr>
          <a:lstStyle/>
          <a:p>
            <a:pPr algn="just"/>
            <a:r>
              <a:rPr lang="en-US" sz="2200" b="1" baseline="30000" dirty="0"/>
              <a:t>25</a:t>
            </a:r>
            <a:r>
              <a:rPr lang="en-US" sz="2200" dirty="0"/>
              <a:t>On the third day, when they were sore, two of Jacob’s sons, Simeon and Levi, Dinah’s brothers, each took his sword and killed all the males. </a:t>
            </a:r>
            <a:r>
              <a:rPr lang="en-US" sz="2200" b="1" baseline="30000" dirty="0"/>
              <a:t>26</a:t>
            </a:r>
            <a:r>
              <a:rPr lang="en-US" sz="2200" dirty="0"/>
              <a:t>They killed </a:t>
            </a:r>
            <a:r>
              <a:rPr lang="en-US" sz="2200" dirty="0" err="1"/>
              <a:t>Hamor</a:t>
            </a:r>
            <a:r>
              <a:rPr lang="en-US" sz="2200" dirty="0"/>
              <a:t> and Shechem, took Dinah, and went away. </a:t>
            </a:r>
            <a:r>
              <a:rPr lang="en-US" sz="2200" b="1" baseline="30000" dirty="0"/>
              <a:t>27</a:t>
            </a:r>
            <a:r>
              <a:rPr lang="en-US" sz="2200" dirty="0"/>
              <a:t>Jacob’s sons then plundered the city. </a:t>
            </a:r>
            <a:r>
              <a:rPr lang="en-US" sz="2200" b="1" baseline="30000" dirty="0"/>
              <a:t>28</a:t>
            </a:r>
            <a:r>
              <a:rPr lang="en-US" sz="2200" dirty="0"/>
              <a:t>They took their flocks, their herds, their donkeys, in the city and in the field, </a:t>
            </a:r>
            <a:r>
              <a:rPr lang="en-US" sz="2200" b="1" baseline="30000" dirty="0"/>
              <a:t>29</a:t>
            </a:r>
            <a:r>
              <a:rPr lang="en-US" sz="2200" dirty="0"/>
              <a:t>and all their wealth. They took captive all their children and their wives, and took as plunder everything that was in the house. </a:t>
            </a:r>
            <a:r>
              <a:rPr lang="en-US" sz="2200" b="1" baseline="30000" dirty="0"/>
              <a:t>30</a:t>
            </a:r>
            <a:r>
              <a:rPr lang="en-US" sz="2200" dirty="0"/>
              <a:t>Jacob said to Simeon and Levi, “You have troubled me, to make me odious to the inhabitants of the land, among the Canaanites and the Perizzites. I am few in number. They will gather themselves together against me and strike me, and we will be destroyed.”</a:t>
            </a:r>
          </a:p>
          <a:p>
            <a:pPr algn="just"/>
            <a:r>
              <a:rPr lang="en-US" sz="2200" b="1" baseline="30000" dirty="0"/>
              <a:t>31</a:t>
            </a:r>
            <a:r>
              <a:rPr lang="en-US" sz="2200" dirty="0"/>
              <a:t>They said, “Should he deal with our sister as with a prostitute?”</a:t>
            </a:r>
          </a:p>
        </p:txBody>
      </p:sp>
      <p:pic>
        <p:nvPicPr>
          <p:cNvPr id="5" name="Picture 4" descr="A picture containing text, book, photo, old&#10;&#10;Description automatically generated">
            <a:extLst>
              <a:ext uri="{FF2B5EF4-FFF2-40B4-BE49-F238E27FC236}">
                <a16:creationId xmlns:a16="http://schemas.microsoft.com/office/drawing/2014/main" id="{8E552B4E-6C04-324D-9FC7-E9F4337C2FA3}"/>
              </a:ext>
            </a:extLst>
          </p:cNvPr>
          <p:cNvPicPr>
            <a:picLocks noChangeAspect="1"/>
          </p:cNvPicPr>
          <p:nvPr/>
        </p:nvPicPr>
        <p:blipFill>
          <a:blip r:embed="rId2"/>
          <a:stretch>
            <a:fillRect/>
          </a:stretch>
        </p:blipFill>
        <p:spPr>
          <a:xfrm>
            <a:off x="7697414" y="0"/>
            <a:ext cx="4494586" cy="6858000"/>
          </a:xfrm>
          <a:prstGeom prst="rect">
            <a:avLst/>
          </a:prstGeom>
        </p:spPr>
      </p:pic>
    </p:spTree>
    <p:extLst>
      <p:ext uri="{BB962C8B-B14F-4D97-AF65-F5344CB8AC3E}">
        <p14:creationId xmlns:p14="http://schemas.microsoft.com/office/powerpoint/2010/main" val="340528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55280" y="2403970"/>
            <a:ext cx="10857767" cy="4023360"/>
          </a:xfrm>
        </p:spPr>
        <p:txBody>
          <a:bodyPr>
            <a:noAutofit/>
          </a:bodyPr>
          <a:lstStyle/>
          <a:p>
            <a:pPr marL="514350" indent="-514350" algn="just">
              <a:buFont typeface="+mj-lt"/>
              <a:buAutoNum type="arabicPeriod" startAt="12"/>
            </a:pPr>
            <a:r>
              <a:rPr lang="en-US" sz="2600" dirty="0"/>
              <a:t> Jacob responded to the massacre by telling his sons, “You trouble on me by making me odious to the people living in this land.” What is missing in Jacob’s criticism?</a:t>
            </a:r>
          </a:p>
          <a:p>
            <a:pPr marL="514350" indent="-514350" algn="just">
              <a:buFont typeface="+mj-lt"/>
              <a:buAutoNum type="arabicPeriod" startAt="12"/>
            </a:pPr>
            <a:endParaRPr lang="en-US" sz="2600" dirty="0"/>
          </a:p>
          <a:p>
            <a:pPr marL="514350" indent="-514350">
              <a:buFont typeface="+mj-lt"/>
              <a:buAutoNum type="arabicPeriod" startAt="12"/>
            </a:pPr>
            <a:r>
              <a:rPr lang="en-US" sz="2600" dirty="0"/>
              <a:t> In Genesis 49: 5-6 Jacob said, </a:t>
            </a:r>
            <a:r>
              <a:rPr lang="en-US" sz="2600" i="1" dirty="0"/>
              <a:t>“Simeon and Levi are brothers. Their swords are weapons of violence. My soul, don’t come into their council. My glory, don’t be united to their assembly; for in their anger they killed men. In their self-will they hamstrung cattle.” </a:t>
            </a:r>
            <a:r>
              <a:rPr lang="en-US" sz="2600" dirty="0"/>
              <a:t>How is this different from his original criticism of the massacre?</a:t>
            </a:r>
          </a:p>
          <a:p>
            <a:pPr marL="514350" indent="-514350">
              <a:buFont typeface="+mj-lt"/>
              <a:buAutoNum type="arabicPeriod" startAt="12"/>
            </a:pPr>
            <a:endParaRPr lang="en-US" sz="700" dirty="0"/>
          </a:p>
          <a:p>
            <a:r>
              <a:rPr lang="en-US" sz="700" dirty="0"/>
              <a:t> </a:t>
            </a:r>
            <a:r>
              <a:rPr lang="en-US" sz="1100" dirty="0"/>
              <a:t> </a:t>
            </a:r>
          </a:p>
          <a:p>
            <a:pPr marL="514350" indent="-514350">
              <a:buFont typeface="+mj-lt"/>
              <a:buAutoNum type="arabicPeriod" startAt="24"/>
            </a:pPr>
            <a:endParaRPr lang="en-US" sz="1100" dirty="0"/>
          </a:p>
          <a:p>
            <a:endParaRPr lang="en-US" sz="1000" dirty="0"/>
          </a:p>
          <a:p>
            <a:endParaRPr lang="en-US" sz="1000" dirty="0"/>
          </a:p>
        </p:txBody>
      </p:sp>
    </p:spTree>
    <p:extLst>
      <p:ext uri="{BB962C8B-B14F-4D97-AF65-F5344CB8AC3E}">
        <p14:creationId xmlns:p14="http://schemas.microsoft.com/office/powerpoint/2010/main" val="77482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91194" y="857955"/>
            <a:ext cx="6628686" cy="886299"/>
          </a:xfrm>
        </p:spPr>
        <p:txBody>
          <a:bodyPr>
            <a:normAutofit/>
          </a:bodyPr>
          <a:lstStyle/>
          <a:p>
            <a:r>
              <a:rPr lang="en-US" dirty="0"/>
              <a:t>Genesis 35: 16-22</a:t>
            </a:r>
          </a:p>
        </p:txBody>
      </p:sp>
      <p:sp>
        <p:nvSpPr>
          <p:cNvPr id="5" name="Rectangle 4">
            <a:extLst>
              <a:ext uri="{FF2B5EF4-FFF2-40B4-BE49-F238E27FC236}">
                <a16:creationId xmlns:a16="http://schemas.microsoft.com/office/drawing/2014/main" id="{110BE2DE-B64B-DD45-8378-E95571B0BF60}"/>
              </a:ext>
            </a:extLst>
          </p:cNvPr>
          <p:cNvSpPr/>
          <p:nvPr/>
        </p:nvSpPr>
        <p:spPr>
          <a:xfrm>
            <a:off x="364828" y="2014811"/>
            <a:ext cx="7058939" cy="3785652"/>
          </a:xfrm>
          <a:prstGeom prst="rect">
            <a:avLst/>
          </a:prstGeom>
        </p:spPr>
        <p:txBody>
          <a:bodyPr wrap="square">
            <a:spAutoFit/>
          </a:bodyPr>
          <a:lstStyle/>
          <a:p>
            <a:pPr algn="just"/>
            <a:r>
              <a:rPr lang="en-US" sz="2400" b="1" baseline="30000" dirty="0"/>
              <a:t>16</a:t>
            </a:r>
            <a:r>
              <a:rPr lang="en-US" sz="2400" dirty="0"/>
              <a:t>They traveled from Bethel. There was still some distance to come to </a:t>
            </a:r>
            <a:r>
              <a:rPr lang="en-US" sz="2400" dirty="0" err="1"/>
              <a:t>Ephrath</a:t>
            </a:r>
            <a:r>
              <a:rPr lang="en-US" sz="2400" dirty="0"/>
              <a:t>, and Rachel travailed. She was in labor. </a:t>
            </a:r>
            <a:r>
              <a:rPr lang="en-US" sz="2400" b="1" baseline="30000" dirty="0"/>
              <a:t>17 </a:t>
            </a:r>
            <a:r>
              <a:rPr lang="en-US" sz="2400" dirty="0"/>
              <a:t>When she was in hard labor, the midwife said to her, “Don’t be afraid, for now you will have another son.”</a:t>
            </a:r>
          </a:p>
          <a:p>
            <a:pPr algn="just"/>
            <a:r>
              <a:rPr lang="en-US" sz="2400" b="1" baseline="30000" dirty="0"/>
              <a:t>18</a:t>
            </a:r>
            <a:r>
              <a:rPr lang="en-US" sz="2400" dirty="0"/>
              <a:t>As her soul was departing  she named him Benoni,</a:t>
            </a:r>
            <a:r>
              <a:rPr lang="en-US" sz="2400" baseline="30000" dirty="0"/>
              <a:t> </a:t>
            </a:r>
            <a:r>
              <a:rPr lang="en-US" sz="2400" dirty="0"/>
              <a:t>but his father named him Benjamin. </a:t>
            </a:r>
            <a:r>
              <a:rPr lang="en-US" sz="2400" b="1" baseline="30000" dirty="0"/>
              <a:t>19</a:t>
            </a:r>
            <a:r>
              <a:rPr lang="en-US" sz="2400" dirty="0"/>
              <a:t>Rachel died, and was buried on the way to </a:t>
            </a:r>
            <a:r>
              <a:rPr lang="en-US" sz="2400" dirty="0" err="1"/>
              <a:t>Ephrath</a:t>
            </a:r>
            <a:r>
              <a:rPr lang="en-US" sz="2400" dirty="0"/>
              <a:t> (also called Bethlehem). </a:t>
            </a:r>
            <a:r>
              <a:rPr lang="en-US" sz="2400" b="1" baseline="30000" dirty="0"/>
              <a:t>20</a:t>
            </a:r>
            <a:r>
              <a:rPr lang="en-US" sz="2400" dirty="0"/>
              <a:t>Jacob set up a pillar on her grave. The same is the Pillar of Rachel’s grave to this day. </a:t>
            </a:r>
          </a:p>
        </p:txBody>
      </p:sp>
      <p:sp>
        <p:nvSpPr>
          <p:cNvPr id="7" name="TextBox 6">
            <a:extLst>
              <a:ext uri="{FF2B5EF4-FFF2-40B4-BE49-F238E27FC236}">
                <a16:creationId xmlns:a16="http://schemas.microsoft.com/office/drawing/2014/main" id="{399F5442-DE90-8842-8B7A-BF0B5341B05F}"/>
              </a:ext>
            </a:extLst>
          </p:cNvPr>
          <p:cNvSpPr txBox="1"/>
          <p:nvPr/>
        </p:nvSpPr>
        <p:spPr>
          <a:xfrm>
            <a:off x="7536872" y="5490013"/>
            <a:ext cx="2985176" cy="307777"/>
          </a:xfrm>
          <a:prstGeom prst="rect">
            <a:avLst/>
          </a:prstGeom>
          <a:noFill/>
        </p:spPr>
        <p:txBody>
          <a:bodyPr wrap="none" rtlCol="0">
            <a:spAutoFit/>
          </a:bodyPr>
          <a:lstStyle/>
          <a:p>
            <a:pPr algn="just"/>
            <a:r>
              <a:rPr lang="en-US" sz="1400" dirty="0"/>
              <a:t>Downloaded from </a:t>
            </a:r>
            <a:r>
              <a:rPr lang="en-US" sz="1400" dirty="0" err="1"/>
              <a:t>FreeBibleimages.org</a:t>
            </a:r>
            <a:endParaRPr lang="en-US" sz="1400" dirty="0"/>
          </a:p>
        </p:txBody>
      </p:sp>
      <p:pic>
        <p:nvPicPr>
          <p:cNvPr id="11" name="Picture 10" descr="A picture containing person, woman, sitting, man&#10;&#10;Description automatically generated">
            <a:extLst>
              <a:ext uri="{FF2B5EF4-FFF2-40B4-BE49-F238E27FC236}">
                <a16:creationId xmlns:a16="http://schemas.microsoft.com/office/drawing/2014/main" id="{5D4D66CA-41CC-FC49-980F-463DD67D7FBC}"/>
              </a:ext>
            </a:extLst>
          </p:cNvPr>
          <p:cNvPicPr>
            <a:picLocks noChangeAspect="1"/>
          </p:cNvPicPr>
          <p:nvPr/>
        </p:nvPicPr>
        <p:blipFill>
          <a:blip r:embed="rId2"/>
          <a:stretch>
            <a:fillRect/>
          </a:stretch>
        </p:blipFill>
        <p:spPr>
          <a:xfrm>
            <a:off x="7619880" y="2014811"/>
            <a:ext cx="4207292" cy="3516767"/>
          </a:xfrm>
          <a:prstGeom prst="rect">
            <a:avLst/>
          </a:prstGeom>
        </p:spPr>
      </p:pic>
      <p:sp>
        <p:nvSpPr>
          <p:cNvPr id="8" name="Rectangle 7">
            <a:extLst>
              <a:ext uri="{FF2B5EF4-FFF2-40B4-BE49-F238E27FC236}">
                <a16:creationId xmlns:a16="http://schemas.microsoft.com/office/drawing/2014/main" id="{E6E71B62-8134-654D-A140-788DB077B1CF}"/>
              </a:ext>
            </a:extLst>
          </p:cNvPr>
          <p:cNvSpPr/>
          <p:nvPr/>
        </p:nvSpPr>
        <p:spPr>
          <a:xfrm>
            <a:off x="364828" y="5797790"/>
            <a:ext cx="11344823" cy="830997"/>
          </a:xfrm>
          <a:prstGeom prst="rect">
            <a:avLst/>
          </a:prstGeom>
        </p:spPr>
        <p:txBody>
          <a:bodyPr wrap="square">
            <a:spAutoFit/>
          </a:bodyPr>
          <a:lstStyle/>
          <a:p>
            <a:pPr algn="just"/>
            <a:r>
              <a:rPr lang="en-US" sz="2400" b="1" baseline="30000" dirty="0"/>
              <a:t>21</a:t>
            </a:r>
            <a:r>
              <a:rPr lang="en-US" sz="2400" dirty="0"/>
              <a:t>Israel traveled, and spread his tent beyond the tower of Eder. </a:t>
            </a:r>
            <a:r>
              <a:rPr lang="en-US" sz="2400" b="1" baseline="30000" dirty="0"/>
              <a:t>22</a:t>
            </a:r>
            <a:r>
              <a:rPr lang="en-US" sz="2400" dirty="0"/>
              <a:t>While Israel lived in that land, Reuben went and lay with Bilhah, his father’s concubine, and Israel heard of it.</a:t>
            </a:r>
            <a:endParaRPr lang="en-US" sz="2400" b="1" dirty="0">
              <a:latin typeface="Helvetic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00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91195" y="857955"/>
            <a:ext cx="5455372" cy="886299"/>
          </a:xfrm>
        </p:spPr>
        <p:txBody>
          <a:bodyPr/>
          <a:lstStyle/>
          <a:p>
            <a:r>
              <a:rPr lang="en-US" dirty="0"/>
              <a:t>Genesis 35: 27-29</a:t>
            </a:r>
          </a:p>
        </p:txBody>
      </p:sp>
      <p:sp>
        <p:nvSpPr>
          <p:cNvPr id="3" name="Rectangle 2">
            <a:extLst>
              <a:ext uri="{FF2B5EF4-FFF2-40B4-BE49-F238E27FC236}">
                <a16:creationId xmlns:a16="http://schemas.microsoft.com/office/drawing/2014/main" id="{DD3320D5-9936-BA48-AD7B-4B53673D39FF}"/>
              </a:ext>
            </a:extLst>
          </p:cNvPr>
          <p:cNvSpPr/>
          <p:nvPr/>
        </p:nvSpPr>
        <p:spPr>
          <a:xfrm>
            <a:off x="386617" y="2685223"/>
            <a:ext cx="6893246" cy="3785652"/>
          </a:xfrm>
          <a:prstGeom prst="rect">
            <a:avLst/>
          </a:prstGeom>
        </p:spPr>
        <p:txBody>
          <a:bodyPr wrap="square">
            <a:spAutoFit/>
          </a:bodyPr>
          <a:lstStyle/>
          <a:p>
            <a:pPr algn="just"/>
            <a:r>
              <a:rPr lang="en-US" sz="3000" b="1" baseline="30000" dirty="0"/>
              <a:t>27</a:t>
            </a:r>
            <a:r>
              <a:rPr lang="en-US" sz="3000" dirty="0"/>
              <a:t>Jacob came to Isaac his father, to </a:t>
            </a:r>
            <a:r>
              <a:rPr lang="en-US" sz="3000" dirty="0" err="1"/>
              <a:t>Mamre</a:t>
            </a:r>
            <a:r>
              <a:rPr lang="en-US" sz="3000" dirty="0"/>
              <a:t>, to </a:t>
            </a:r>
            <a:r>
              <a:rPr lang="en-US" sz="3000" dirty="0" err="1"/>
              <a:t>Kiriath</a:t>
            </a:r>
            <a:r>
              <a:rPr lang="en-US" sz="3000" dirty="0"/>
              <a:t> </a:t>
            </a:r>
            <a:r>
              <a:rPr lang="en-US" sz="3000" dirty="0" err="1"/>
              <a:t>Arba</a:t>
            </a:r>
            <a:r>
              <a:rPr lang="en-US" sz="3000" dirty="0"/>
              <a:t> (which is Hebron), where Abraham and Isaac lived as foreigners.</a:t>
            </a:r>
          </a:p>
          <a:p>
            <a:pPr algn="just"/>
            <a:r>
              <a:rPr lang="en-US" sz="3000" b="1" baseline="30000" dirty="0"/>
              <a:t>28</a:t>
            </a:r>
            <a:r>
              <a:rPr lang="en-US" sz="3000" dirty="0"/>
              <a:t>The days of Isaac were one hundred eighty years. </a:t>
            </a:r>
            <a:r>
              <a:rPr lang="en-US" sz="3000" b="1" baseline="30000" dirty="0"/>
              <a:t>29</a:t>
            </a:r>
            <a:r>
              <a:rPr lang="en-US" sz="3000" dirty="0"/>
              <a:t>Isaac gave up the spirit and died, and was gathered to his people old and full of days. Esau and Jacob buried him.</a:t>
            </a:r>
          </a:p>
        </p:txBody>
      </p:sp>
      <p:pic>
        <p:nvPicPr>
          <p:cNvPr id="9" name="Picture 8" descr="A person lying on a bed&#10;&#10;Description automatically generated">
            <a:extLst>
              <a:ext uri="{FF2B5EF4-FFF2-40B4-BE49-F238E27FC236}">
                <a16:creationId xmlns:a16="http://schemas.microsoft.com/office/drawing/2014/main" id="{20A97F27-4AD1-6A45-BF34-2F27EEB25DE5}"/>
              </a:ext>
            </a:extLst>
          </p:cNvPr>
          <p:cNvPicPr>
            <a:picLocks noChangeAspect="1"/>
          </p:cNvPicPr>
          <p:nvPr/>
        </p:nvPicPr>
        <p:blipFill>
          <a:blip r:embed="rId2"/>
          <a:stretch>
            <a:fillRect/>
          </a:stretch>
        </p:blipFill>
        <p:spPr>
          <a:xfrm>
            <a:off x="7537849" y="2685223"/>
            <a:ext cx="4367444" cy="3683819"/>
          </a:xfrm>
          <a:prstGeom prst="rect">
            <a:avLst/>
          </a:prstGeom>
        </p:spPr>
      </p:pic>
      <p:sp>
        <p:nvSpPr>
          <p:cNvPr id="7" name="TextBox 6">
            <a:extLst>
              <a:ext uri="{FF2B5EF4-FFF2-40B4-BE49-F238E27FC236}">
                <a16:creationId xmlns:a16="http://schemas.microsoft.com/office/drawing/2014/main" id="{399F5442-DE90-8842-8B7A-BF0B5341B05F}"/>
              </a:ext>
            </a:extLst>
          </p:cNvPr>
          <p:cNvSpPr txBox="1"/>
          <p:nvPr/>
        </p:nvSpPr>
        <p:spPr>
          <a:xfrm>
            <a:off x="7426818" y="6331890"/>
            <a:ext cx="3363030" cy="307777"/>
          </a:xfrm>
          <a:prstGeom prst="rect">
            <a:avLst/>
          </a:prstGeom>
          <a:noFill/>
        </p:spPr>
        <p:txBody>
          <a:bodyPr wrap="square" rtlCol="0">
            <a:spAutoFit/>
          </a:bodyPr>
          <a:lstStyle/>
          <a:p>
            <a:pPr algn="just"/>
            <a:r>
              <a:rPr lang="en-US" sz="1400" dirty="0"/>
              <a:t>Downloaded from </a:t>
            </a:r>
            <a:r>
              <a:rPr lang="en-US" sz="1400" dirty="0" err="1"/>
              <a:t>FreeBibleimages.org</a:t>
            </a:r>
            <a:endParaRPr lang="en-US" sz="1400" dirty="0"/>
          </a:p>
        </p:txBody>
      </p:sp>
    </p:spTree>
    <p:extLst>
      <p:ext uri="{BB962C8B-B14F-4D97-AF65-F5344CB8AC3E}">
        <p14:creationId xmlns:p14="http://schemas.microsoft.com/office/powerpoint/2010/main" val="2320092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86008" y="2084832"/>
            <a:ext cx="10669920" cy="4023360"/>
          </a:xfrm>
        </p:spPr>
        <p:txBody>
          <a:bodyPr>
            <a:noAutofit/>
          </a:bodyPr>
          <a:lstStyle/>
          <a:p>
            <a:pPr marL="514350" indent="-514350" algn="just">
              <a:buFont typeface="+mj-lt"/>
              <a:buAutoNum type="arabicPeriod" startAt="14"/>
            </a:pPr>
            <a:r>
              <a:rPr lang="en-US" sz="3200" dirty="0"/>
              <a:t> Rachel had two sons. What are their names?</a:t>
            </a:r>
          </a:p>
          <a:p>
            <a:pPr marL="514350" indent="-514350" algn="just">
              <a:buFont typeface="+mj-lt"/>
              <a:buAutoNum type="arabicPeriod" startAt="14"/>
            </a:pPr>
            <a:endParaRPr lang="en-US" sz="3200" dirty="0"/>
          </a:p>
          <a:p>
            <a:pPr marL="514350" indent="-514350" algn="just">
              <a:buFont typeface="+mj-lt"/>
              <a:buAutoNum type="arabicPeriod" startAt="14"/>
            </a:pPr>
            <a:r>
              <a:rPr lang="en-US" sz="3200" dirty="0"/>
              <a:t> Reuben was Leah’s first son and Bilhah was Rachel’s servant. Why do you think that Reuben slept with Bilhah while Jacob was away?</a:t>
            </a:r>
          </a:p>
          <a:p>
            <a:pPr marL="514350" indent="-514350" algn="just">
              <a:buFont typeface="+mj-lt"/>
              <a:buAutoNum type="arabicPeriod" startAt="14"/>
            </a:pPr>
            <a:endParaRPr lang="en-US" sz="3200" dirty="0"/>
          </a:p>
          <a:p>
            <a:pPr marL="514350" indent="-514350" algn="just">
              <a:buFont typeface="+mj-lt"/>
              <a:buAutoNum type="arabicPeriod" startAt="14"/>
            </a:pPr>
            <a:r>
              <a:rPr lang="en-US" sz="3200" dirty="0">
                <a:ea typeface="Times New Roman" panose="02020603050405020304" pitchFamily="18" charset="0"/>
                <a:cs typeface="Times New Roman" panose="02020603050405020304" pitchFamily="18" charset="0"/>
              </a:rPr>
              <a:t> The term “gathered to his people” was also used when Abraham passed away. What does it mean?</a:t>
            </a:r>
            <a:endParaRPr lang="en-US" sz="3200" dirty="0"/>
          </a:p>
          <a:p>
            <a:r>
              <a:rPr lang="en-US" sz="2800" dirty="0"/>
              <a:t>  </a:t>
            </a:r>
          </a:p>
          <a:p>
            <a:pPr marL="514350" indent="-514350">
              <a:buFont typeface="+mj-lt"/>
              <a:buAutoNum type="arabicPeriod" startAt="24"/>
            </a:pPr>
            <a:endParaRPr lang="en-US" sz="1100" dirty="0"/>
          </a:p>
          <a:p>
            <a:endParaRPr lang="en-US" sz="1000" dirty="0"/>
          </a:p>
          <a:p>
            <a:endParaRPr lang="en-US" sz="1000" dirty="0"/>
          </a:p>
        </p:txBody>
      </p:sp>
    </p:spTree>
    <p:extLst>
      <p:ext uri="{BB962C8B-B14F-4D97-AF65-F5344CB8AC3E}">
        <p14:creationId xmlns:p14="http://schemas.microsoft.com/office/powerpoint/2010/main" val="29051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Acknowledgments:</a:t>
            </a:r>
          </a:p>
        </p:txBody>
      </p:sp>
      <p:sp>
        <p:nvSpPr>
          <p:cNvPr id="6" name="Content Placeholder 2">
            <a:extLst>
              <a:ext uri="{FF2B5EF4-FFF2-40B4-BE49-F238E27FC236}">
                <a16:creationId xmlns:a16="http://schemas.microsoft.com/office/drawing/2014/main" id="{A01079F9-CFBD-B84C-9419-B9CABE6DEBA8}"/>
              </a:ext>
            </a:extLst>
          </p:cNvPr>
          <p:cNvSpPr>
            <a:spLocks noGrp="1"/>
          </p:cNvSpPr>
          <p:nvPr>
            <p:ph idx="1"/>
          </p:nvPr>
        </p:nvSpPr>
        <p:spPr>
          <a:xfrm>
            <a:off x="324196" y="2589024"/>
            <a:ext cx="11543608" cy="4023360"/>
          </a:xfrm>
        </p:spPr>
        <p:txBody>
          <a:bodyPr>
            <a:normAutofit/>
          </a:bodyPr>
          <a:lstStyle/>
          <a:p>
            <a:pPr>
              <a:buFont typeface="Arial" panose="020B0604020202020204" pitchFamily="34" charset="0"/>
              <a:buChar char="•"/>
            </a:pPr>
            <a:r>
              <a:rPr lang="en-US" sz="3300" dirty="0"/>
              <a:t> Scripture verses were taken from the World English Bible and edited for clarity.</a:t>
            </a:r>
            <a:endParaRPr lang="en-US" sz="3300" baseline="30000" dirty="0"/>
          </a:p>
          <a:p>
            <a:pPr>
              <a:buFont typeface="Arial" panose="020B0604020202020204" pitchFamily="34" charset="0"/>
              <a:buChar char="•"/>
            </a:pPr>
            <a:r>
              <a:rPr lang="en-US" sz="3300" dirty="0"/>
              <a:t> Unless otherwise indicated, all images were downloaded  from Wikimedia.</a:t>
            </a:r>
          </a:p>
          <a:p>
            <a:pPr>
              <a:buFont typeface="Arial" panose="020B0604020202020204" pitchFamily="34" charset="0"/>
              <a:buChar char="•"/>
            </a:pPr>
            <a:r>
              <a:rPr lang="en-US" sz="3300" dirty="0"/>
              <a:t> Most of the questions are derived from commentary from  “The Rational Bible: Genesis” by Dennis Prager.</a:t>
            </a:r>
          </a:p>
        </p:txBody>
      </p:sp>
    </p:spTree>
    <p:extLst>
      <p:ext uri="{BB962C8B-B14F-4D97-AF65-F5344CB8AC3E}">
        <p14:creationId xmlns:p14="http://schemas.microsoft.com/office/powerpoint/2010/main" val="267567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68618" y="857956"/>
            <a:ext cx="5467162" cy="996595"/>
          </a:xfrm>
        </p:spPr>
        <p:txBody>
          <a:bodyPr/>
          <a:lstStyle/>
          <a:p>
            <a:r>
              <a:rPr lang="en-US" dirty="0"/>
              <a:t>Genesis 32: 3-8</a:t>
            </a:r>
          </a:p>
        </p:txBody>
      </p:sp>
      <p:sp>
        <p:nvSpPr>
          <p:cNvPr id="6" name="Content Placeholder 2">
            <a:extLst>
              <a:ext uri="{FF2B5EF4-FFF2-40B4-BE49-F238E27FC236}">
                <a16:creationId xmlns:a16="http://schemas.microsoft.com/office/drawing/2014/main" id="{1C6ABA02-C3E6-AA41-9383-7449D741DF59}"/>
              </a:ext>
            </a:extLst>
          </p:cNvPr>
          <p:cNvSpPr txBox="1">
            <a:spLocks/>
          </p:cNvSpPr>
          <p:nvPr/>
        </p:nvSpPr>
        <p:spPr>
          <a:xfrm>
            <a:off x="5615191" y="650514"/>
            <a:ext cx="6215858" cy="564328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300" b="1" baseline="30000" dirty="0"/>
              <a:t>3</a:t>
            </a:r>
            <a:r>
              <a:rPr lang="en-US" sz="2300" dirty="0"/>
              <a:t>Jacob sent messengers in front of him to Esau, his brother, to the land of </a:t>
            </a:r>
            <a:r>
              <a:rPr lang="en-US" sz="2300" dirty="0" err="1"/>
              <a:t>Seir</a:t>
            </a:r>
            <a:r>
              <a:rPr lang="en-US" sz="2300" dirty="0"/>
              <a:t>, the field of Edom. </a:t>
            </a:r>
            <a:r>
              <a:rPr lang="en-US" sz="2300" b="1" baseline="30000" dirty="0"/>
              <a:t>4</a:t>
            </a:r>
            <a:r>
              <a:rPr lang="en-US" sz="2300" dirty="0"/>
              <a:t>He commanded them, saying, “This is what you shall tell my lord Esau: ‘This is what your servant, Jacob, says. I have lived as a foreigner with Laban, and stayed until now. </a:t>
            </a:r>
            <a:r>
              <a:rPr lang="en-US" sz="2300" b="1" baseline="30000" dirty="0"/>
              <a:t>5</a:t>
            </a:r>
            <a:r>
              <a:rPr lang="en-US" sz="2300" dirty="0"/>
              <a:t>I have cattle, donkeys, flocks, male servants, and female servants. I have sent to tell my lord that I may find favor in your sight.’”</a:t>
            </a:r>
          </a:p>
          <a:p>
            <a:pPr algn="just"/>
            <a:r>
              <a:rPr lang="en-US" sz="2300" dirty="0"/>
              <a:t> </a:t>
            </a:r>
            <a:r>
              <a:rPr lang="en-US" sz="2300" b="1" baseline="30000" dirty="0"/>
              <a:t>6</a:t>
            </a:r>
            <a:r>
              <a:rPr lang="en-US" sz="2300" dirty="0"/>
              <a:t>The messengers returned to Jacob saying, “We came to your brother Esau. He is coming to meet you and four hundred men are with him.” </a:t>
            </a:r>
            <a:r>
              <a:rPr lang="en-US" sz="2300" b="1" baseline="30000" dirty="0"/>
              <a:t>7</a:t>
            </a:r>
            <a:r>
              <a:rPr lang="en-US" sz="2300" dirty="0"/>
              <a:t>Then Jacob was greatly afraid and was distressed. He divided the people who were with him along with the flocks, the herds, and the camels, into two companies. </a:t>
            </a:r>
            <a:r>
              <a:rPr lang="en-US" sz="2300" b="1" baseline="30000" dirty="0"/>
              <a:t>8</a:t>
            </a:r>
            <a:r>
              <a:rPr lang="en-US" sz="2300" dirty="0"/>
              <a:t>He said, “If Esau comes to the one company and strikes it, then the company which is left will escape.”</a:t>
            </a:r>
          </a:p>
        </p:txBody>
      </p:sp>
      <p:pic>
        <p:nvPicPr>
          <p:cNvPr id="9" name="Picture 8" descr="A picture containing text, book&#10;&#10;Description automatically generated">
            <a:extLst>
              <a:ext uri="{FF2B5EF4-FFF2-40B4-BE49-F238E27FC236}">
                <a16:creationId xmlns:a16="http://schemas.microsoft.com/office/drawing/2014/main" id="{39EE9D36-29D0-EA4F-8B60-7E1ECA337E21}"/>
              </a:ext>
            </a:extLst>
          </p:cNvPr>
          <p:cNvPicPr>
            <a:picLocks noChangeAspect="1"/>
          </p:cNvPicPr>
          <p:nvPr/>
        </p:nvPicPr>
        <p:blipFill>
          <a:blip r:embed="rId2"/>
          <a:stretch>
            <a:fillRect/>
          </a:stretch>
        </p:blipFill>
        <p:spPr>
          <a:xfrm>
            <a:off x="631408" y="2210238"/>
            <a:ext cx="4811982" cy="4083563"/>
          </a:xfrm>
          <a:prstGeom prst="rect">
            <a:avLst/>
          </a:prstGeom>
        </p:spPr>
      </p:pic>
    </p:spTree>
    <p:extLst>
      <p:ext uri="{BB962C8B-B14F-4D97-AF65-F5344CB8AC3E}">
        <p14:creationId xmlns:p14="http://schemas.microsoft.com/office/powerpoint/2010/main" val="68180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68618" y="857956"/>
            <a:ext cx="5903237" cy="915426"/>
          </a:xfrm>
        </p:spPr>
        <p:txBody>
          <a:bodyPr/>
          <a:lstStyle/>
          <a:p>
            <a:r>
              <a:rPr lang="en-US" dirty="0"/>
              <a:t>Genesis 32: 9-12</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349288" y="2144377"/>
            <a:ext cx="7017427" cy="435301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9</a:t>
            </a:r>
            <a:r>
              <a:rPr lang="en-US" sz="2400" dirty="0"/>
              <a:t>Jacob said, “God of my father Abraham, and God of my father Isaac, Yahweh, who said to me, ‘Return to your country and to your relatives and I will do you good,’  </a:t>
            </a:r>
            <a:r>
              <a:rPr lang="en-US" sz="2400" b="1" baseline="30000" dirty="0"/>
              <a:t>10</a:t>
            </a:r>
            <a:r>
              <a:rPr lang="en-US" sz="2400" dirty="0"/>
              <a:t>I am not worthy of the least of all the loving kindnesses and of all the truth which you have shown to your servant; for with just my staff I crossed over this Jordan; and now I have become two companies. </a:t>
            </a:r>
            <a:r>
              <a:rPr lang="en-US" sz="2400" b="1" baseline="30000" dirty="0"/>
              <a:t>11</a:t>
            </a:r>
            <a:r>
              <a:rPr lang="en-US" sz="2400" dirty="0"/>
              <a:t>Please deliver me from the hand of my brother, from the hand of Esau; for I fear him, lest he come and strike me and the mothers with the children. </a:t>
            </a:r>
            <a:r>
              <a:rPr lang="en-US" sz="2400" b="1" baseline="30000" dirty="0"/>
              <a:t>12</a:t>
            </a:r>
            <a:r>
              <a:rPr lang="en-US" sz="2400" dirty="0"/>
              <a:t>You said, ‘I will surely do you good and make your offspring as the sand of the sea, which can’t be counted because there are so many.’”</a:t>
            </a:r>
          </a:p>
          <a:p>
            <a:pPr marL="0" indent="0">
              <a:buNone/>
            </a:pPr>
            <a:endParaRPr lang="en-US" sz="1400" dirty="0"/>
          </a:p>
        </p:txBody>
      </p:sp>
      <p:pic>
        <p:nvPicPr>
          <p:cNvPr id="4" name="Picture 3" descr="A group of people riding on the back of a horse&#10;&#10;Description automatically generated">
            <a:extLst>
              <a:ext uri="{FF2B5EF4-FFF2-40B4-BE49-F238E27FC236}">
                <a16:creationId xmlns:a16="http://schemas.microsoft.com/office/drawing/2014/main" id="{1A76BEB0-5B15-7C4A-B92B-B4DCF9D7DA46}"/>
              </a:ext>
            </a:extLst>
          </p:cNvPr>
          <p:cNvPicPr>
            <a:picLocks noChangeAspect="1"/>
          </p:cNvPicPr>
          <p:nvPr/>
        </p:nvPicPr>
        <p:blipFill>
          <a:blip r:embed="rId2"/>
          <a:stretch>
            <a:fillRect/>
          </a:stretch>
        </p:blipFill>
        <p:spPr>
          <a:xfrm>
            <a:off x="7631291" y="1192469"/>
            <a:ext cx="4341689" cy="5446154"/>
          </a:xfrm>
          <a:prstGeom prst="rect">
            <a:avLst/>
          </a:prstGeom>
        </p:spPr>
      </p:pic>
    </p:spTree>
    <p:extLst>
      <p:ext uri="{BB962C8B-B14F-4D97-AF65-F5344CB8AC3E}">
        <p14:creationId xmlns:p14="http://schemas.microsoft.com/office/powerpoint/2010/main" val="3418479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483215" y="2348366"/>
            <a:ext cx="10591610" cy="4023360"/>
          </a:xfrm>
        </p:spPr>
        <p:txBody>
          <a:bodyPr>
            <a:normAutofit lnSpcReduction="10000"/>
          </a:bodyPr>
          <a:lstStyle/>
          <a:p>
            <a:pPr marL="514350" indent="-514350" algn="just">
              <a:buFont typeface="+mj-lt"/>
              <a:buAutoNum type="arabicPeriod"/>
            </a:pPr>
            <a:r>
              <a:rPr lang="en-US" sz="3200" dirty="0"/>
              <a:t> What led Jacob to believe he was in danger? </a:t>
            </a:r>
          </a:p>
          <a:p>
            <a:pPr marL="514350" indent="-514350" algn="just">
              <a:buFont typeface="+mj-lt"/>
              <a:buAutoNum type="arabicPeriod"/>
            </a:pPr>
            <a:endParaRPr lang="en-US" sz="3200" dirty="0"/>
          </a:p>
          <a:p>
            <a:pPr marL="514350" indent="-514350" algn="just">
              <a:buFont typeface="+mj-lt"/>
              <a:buAutoNum type="arabicPeriod"/>
            </a:pPr>
            <a:r>
              <a:rPr lang="en-US" sz="3200" dirty="0"/>
              <a:t> Compare Jacobs prayer for protection to his prayer three chapters earlier (following his dream). How are they different? </a:t>
            </a:r>
          </a:p>
          <a:p>
            <a:pPr marL="514350" indent="-514350" algn="just">
              <a:buFont typeface="+mj-lt"/>
              <a:buAutoNum type="arabicPeriod"/>
            </a:pPr>
            <a:endParaRPr lang="en-US" sz="3200" dirty="0"/>
          </a:p>
          <a:p>
            <a:pPr marL="514350" indent="-514350" algn="just">
              <a:buFont typeface="+mj-lt"/>
              <a:buAutoNum type="arabicPeriod"/>
            </a:pPr>
            <a:r>
              <a:rPr lang="en-US" sz="3200" dirty="0"/>
              <a:t> How had Jacob’s relationship with God changed since the time he started his journey?</a:t>
            </a:r>
          </a:p>
          <a:p>
            <a:pPr marL="0" indent="0">
              <a:buNone/>
            </a:pPr>
            <a:endParaRPr lang="en-US" sz="2800" dirty="0"/>
          </a:p>
          <a:p>
            <a:endParaRPr lang="en-US" sz="2800" dirty="0"/>
          </a:p>
        </p:txBody>
      </p:sp>
    </p:spTree>
    <p:extLst>
      <p:ext uri="{BB962C8B-B14F-4D97-AF65-F5344CB8AC3E}">
        <p14:creationId xmlns:p14="http://schemas.microsoft.com/office/powerpoint/2010/main" val="17152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824854" y="881458"/>
            <a:ext cx="5515884" cy="886299"/>
          </a:xfrm>
        </p:spPr>
        <p:txBody>
          <a:bodyPr>
            <a:noAutofit/>
          </a:bodyPr>
          <a:lstStyle/>
          <a:p>
            <a:r>
              <a:rPr lang="en-US" sz="4200" dirty="0"/>
              <a:t>Genesis 32: 13-18, 22-23</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6241604" y="421147"/>
            <a:ext cx="5673322" cy="39537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300" b="1" baseline="30000" dirty="0"/>
              <a:t>13</a:t>
            </a:r>
            <a:r>
              <a:rPr lang="en-US" sz="2300" dirty="0"/>
              <a:t>He stayed there that night and took from that which he had with him a present for Esau: </a:t>
            </a:r>
            <a:r>
              <a:rPr lang="en-US" sz="2300" b="1" baseline="30000" dirty="0"/>
              <a:t>14</a:t>
            </a:r>
            <a:r>
              <a:rPr lang="en-US" sz="2300" dirty="0"/>
              <a:t>two hundred female goats and twenty male goats, two hundred ewes and twenty rams, </a:t>
            </a:r>
            <a:r>
              <a:rPr lang="en-US" sz="2300" b="1" baseline="30000" dirty="0"/>
              <a:t>15</a:t>
            </a:r>
            <a:r>
              <a:rPr lang="en-US" sz="2300" dirty="0"/>
              <a:t>thirty milk camels and their colts, forty cows, ten bulls, twenty female donkeys and ten foals. </a:t>
            </a:r>
            <a:r>
              <a:rPr lang="en-US" sz="2300" b="1" baseline="30000" dirty="0"/>
              <a:t>16</a:t>
            </a:r>
            <a:r>
              <a:rPr lang="en-US" sz="2300" dirty="0"/>
              <a:t>He delivered them into the hands of his servants, every herd by itself, and said to his servants, “Pass over before me, and put a space between herd and herd.” </a:t>
            </a:r>
            <a:r>
              <a:rPr lang="en-US" sz="2300" b="1" baseline="30000" dirty="0"/>
              <a:t>17</a:t>
            </a:r>
            <a:r>
              <a:rPr lang="en-US" sz="2300" dirty="0"/>
              <a:t>He commanded the foremost, saying, “When Esau, my brother, meets you, …</a:t>
            </a:r>
            <a:r>
              <a:rPr lang="en-US" sz="2300" b="1" baseline="30000" dirty="0"/>
              <a:t>18</a:t>
            </a:r>
            <a:r>
              <a:rPr lang="en-US" sz="2300" dirty="0"/>
              <a:t>Then you shall say, ‘They are your servant, Jacob’s. It is a present sent to my lord, Esau. Behold, he also is behind us.’”…</a:t>
            </a:r>
            <a:r>
              <a:rPr lang="en-US" sz="2300" b="1" baseline="30000" dirty="0"/>
              <a:t> 22</a:t>
            </a:r>
            <a:r>
              <a:rPr lang="en-US" sz="2300" dirty="0"/>
              <a:t>That night Jacob got up and took his two wives, his two female servants and his eleven sons and crossed the ford of the Jabbok. </a:t>
            </a:r>
            <a:r>
              <a:rPr lang="en-US" sz="2300" b="1" baseline="30000" dirty="0"/>
              <a:t>23</a:t>
            </a:r>
            <a:r>
              <a:rPr lang="en-US" sz="2300" dirty="0"/>
              <a:t>After he had sent them across he sent over his possessions. </a:t>
            </a:r>
          </a:p>
        </p:txBody>
      </p:sp>
      <p:pic>
        <p:nvPicPr>
          <p:cNvPr id="9" name="Picture 8" descr="A picture containing mountain, outdoor, person, man&#10;&#10;Description automatically generated">
            <a:extLst>
              <a:ext uri="{FF2B5EF4-FFF2-40B4-BE49-F238E27FC236}">
                <a16:creationId xmlns:a16="http://schemas.microsoft.com/office/drawing/2014/main" id="{B91061E4-A184-194A-87B2-FE73034EE1B6}"/>
              </a:ext>
            </a:extLst>
          </p:cNvPr>
          <p:cNvPicPr>
            <a:picLocks noChangeAspect="1"/>
          </p:cNvPicPr>
          <p:nvPr/>
        </p:nvPicPr>
        <p:blipFill>
          <a:blip r:embed="rId2"/>
          <a:stretch>
            <a:fillRect/>
          </a:stretch>
        </p:blipFill>
        <p:spPr>
          <a:xfrm>
            <a:off x="580116" y="2398031"/>
            <a:ext cx="5515884" cy="3953768"/>
          </a:xfrm>
          <a:prstGeom prst="rect">
            <a:avLst/>
          </a:prstGeom>
        </p:spPr>
      </p:pic>
    </p:spTree>
    <p:extLst>
      <p:ext uri="{BB962C8B-B14F-4D97-AF65-F5344CB8AC3E}">
        <p14:creationId xmlns:p14="http://schemas.microsoft.com/office/powerpoint/2010/main" val="3095272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1042804" y="921070"/>
            <a:ext cx="5455372" cy="886299"/>
          </a:xfrm>
        </p:spPr>
        <p:txBody>
          <a:bodyPr/>
          <a:lstStyle/>
          <a:p>
            <a:r>
              <a:rPr lang="en-US" dirty="0"/>
              <a:t>Genesis 32: 24-28</a:t>
            </a:r>
          </a:p>
        </p:txBody>
      </p:sp>
      <p:pic>
        <p:nvPicPr>
          <p:cNvPr id="4" name="Picture 3" descr="A picture containing photo, bed, white, sitting&#10;&#10;Description automatically generated">
            <a:extLst>
              <a:ext uri="{FF2B5EF4-FFF2-40B4-BE49-F238E27FC236}">
                <a16:creationId xmlns:a16="http://schemas.microsoft.com/office/drawing/2014/main" id="{0CCB2F6E-3218-B94B-B20C-354CE6920580}"/>
              </a:ext>
            </a:extLst>
          </p:cNvPr>
          <p:cNvPicPr>
            <a:picLocks noChangeAspect="1"/>
          </p:cNvPicPr>
          <p:nvPr/>
        </p:nvPicPr>
        <p:blipFill>
          <a:blip r:embed="rId2"/>
          <a:stretch>
            <a:fillRect/>
          </a:stretch>
        </p:blipFill>
        <p:spPr>
          <a:xfrm>
            <a:off x="8026400" y="-1"/>
            <a:ext cx="4165600" cy="6858001"/>
          </a:xfrm>
          <a:prstGeom prst="rect">
            <a:avLst/>
          </a:prstGeom>
        </p:spPr>
      </p:pic>
      <p:sp>
        <p:nvSpPr>
          <p:cNvPr id="6" name="Content Placeholder 2">
            <a:extLst>
              <a:ext uri="{FF2B5EF4-FFF2-40B4-BE49-F238E27FC236}">
                <a16:creationId xmlns:a16="http://schemas.microsoft.com/office/drawing/2014/main" id="{796DAB01-ABDE-624E-9F85-E1824DFF1B8B}"/>
              </a:ext>
            </a:extLst>
          </p:cNvPr>
          <p:cNvSpPr txBox="1">
            <a:spLocks/>
          </p:cNvSpPr>
          <p:nvPr/>
        </p:nvSpPr>
        <p:spPr>
          <a:xfrm>
            <a:off x="314708" y="2026309"/>
            <a:ext cx="7502768" cy="446475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400" b="1" baseline="30000" dirty="0"/>
              <a:t>24</a:t>
            </a:r>
            <a:r>
              <a:rPr lang="en-US" sz="2400" dirty="0"/>
              <a:t>Jacob was left alone and wrestled with a man there until the breaking of the day. </a:t>
            </a:r>
            <a:r>
              <a:rPr lang="en-US" sz="2400" b="1" baseline="30000" dirty="0"/>
              <a:t>25</a:t>
            </a:r>
            <a:r>
              <a:rPr lang="en-US" sz="2400" dirty="0"/>
              <a:t>When he saw that he didn’t prevail against him, the man touched the hollow of his thigh and the hollow of Jacob’s thigh was strained as he wrestled. </a:t>
            </a:r>
            <a:r>
              <a:rPr lang="en-US" sz="2400" b="1" baseline="30000" dirty="0"/>
              <a:t>26</a:t>
            </a:r>
            <a:r>
              <a:rPr lang="en-US" sz="2400" dirty="0"/>
              <a:t>The man said, “Let me go, for the day breaks.”</a:t>
            </a:r>
          </a:p>
          <a:p>
            <a:pPr algn="just"/>
            <a:r>
              <a:rPr lang="en-US" sz="2400" dirty="0"/>
              <a:t>Jacob said, “I won’t let you go unless you bless me.”</a:t>
            </a:r>
          </a:p>
          <a:p>
            <a:pPr algn="just"/>
            <a:r>
              <a:rPr lang="en-US" sz="2400" b="1" baseline="30000" dirty="0"/>
              <a:t>27</a:t>
            </a:r>
            <a:r>
              <a:rPr lang="en-US" sz="2400" dirty="0"/>
              <a:t>He said to him, “What is your name?”</a:t>
            </a:r>
          </a:p>
          <a:p>
            <a:pPr algn="just"/>
            <a:r>
              <a:rPr lang="en-US" sz="2400" dirty="0"/>
              <a:t>He said, “Jacob”.</a:t>
            </a:r>
          </a:p>
          <a:p>
            <a:pPr algn="just"/>
            <a:r>
              <a:rPr lang="en-US" sz="2400" b="1" baseline="30000" dirty="0"/>
              <a:t>28</a:t>
            </a:r>
            <a:r>
              <a:rPr lang="en-US" sz="2400" dirty="0"/>
              <a:t>He said, “Your name will no longer be called Jacob but Israel; for you have fought with God and with men, and have prevailed.”</a:t>
            </a:r>
          </a:p>
          <a:p>
            <a:endParaRPr lang="en-US" sz="1400" dirty="0"/>
          </a:p>
        </p:txBody>
      </p:sp>
    </p:spTree>
    <p:extLst>
      <p:ext uri="{BB962C8B-B14F-4D97-AF65-F5344CB8AC3E}">
        <p14:creationId xmlns:p14="http://schemas.microsoft.com/office/powerpoint/2010/main" val="1195126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2D5-77BF-D842-B9CF-42653428DDD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FA7E24D-ECB5-4649-BFE3-D5925D229613}"/>
              </a:ext>
            </a:extLst>
          </p:cNvPr>
          <p:cNvSpPr>
            <a:spLocks noGrp="1"/>
          </p:cNvSpPr>
          <p:nvPr>
            <p:ph idx="1"/>
          </p:nvPr>
        </p:nvSpPr>
        <p:spPr>
          <a:xfrm>
            <a:off x="353277" y="2249424"/>
            <a:ext cx="11061774" cy="4023360"/>
          </a:xfrm>
        </p:spPr>
        <p:txBody>
          <a:bodyPr>
            <a:normAutofit/>
          </a:bodyPr>
          <a:lstStyle/>
          <a:p>
            <a:pPr marL="514350" indent="-514350">
              <a:buFont typeface="+mj-lt"/>
              <a:buAutoNum type="arabicPeriod" startAt="4"/>
            </a:pPr>
            <a:r>
              <a:rPr lang="en-US" sz="3200" dirty="0"/>
              <a:t> What does it mean to “struggle” with God? How does this set Christianity and Judaism apart from other faiths?</a:t>
            </a:r>
          </a:p>
          <a:p>
            <a:pPr marL="514350" indent="-514350">
              <a:buFont typeface="+mj-lt"/>
              <a:buAutoNum type="arabicPeriod" startAt="4"/>
            </a:pPr>
            <a:endParaRPr lang="en-US" sz="3200" dirty="0"/>
          </a:p>
          <a:p>
            <a:pPr marL="514350" indent="-514350">
              <a:buFont typeface="+mj-lt"/>
              <a:buAutoNum type="arabicPeriod" startAt="4"/>
            </a:pPr>
            <a:r>
              <a:rPr lang="en-US" sz="3200" dirty="0"/>
              <a:t> Can you provide a different example of a prophet from Genesis “struggling” with God?</a:t>
            </a:r>
          </a:p>
          <a:p>
            <a:pPr marL="514350" indent="-514350">
              <a:buFont typeface="+mj-lt"/>
              <a:buAutoNum type="arabicPeriod" startAt="4"/>
            </a:pPr>
            <a:endParaRPr lang="en-US" sz="3200" dirty="0"/>
          </a:p>
          <a:p>
            <a:pPr marL="514350" indent="-514350">
              <a:buFont typeface="+mj-lt"/>
              <a:buAutoNum type="arabicPeriod" startAt="4"/>
            </a:pPr>
            <a:r>
              <a:rPr lang="en-US" sz="3200" dirty="0"/>
              <a:t> What are the hazards of never struggling with your faith?</a:t>
            </a:r>
            <a:endParaRPr lang="en-US" sz="2800" dirty="0"/>
          </a:p>
          <a:p>
            <a:endParaRPr lang="en-US" sz="2800" dirty="0"/>
          </a:p>
        </p:txBody>
      </p:sp>
    </p:spTree>
    <p:extLst>
      <p:ext uri="{BB962C8B-B14F-4D97-AF65-F5344CB8AC3E}">
        <p14:creationId xmlns:p14="http://schemas.microsoft.com/office/powerpoint/2010/main" val="168028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68618" y="835257"/>
            <a:ext cx="7219418" cy="979688"/>
          </a:xfrm>
        </p:spPr>
        <p:txBody>
          <a:bodyPr>
            <a:normAutofit/>
          </a:bodyPr>
          <a:lstStyle/>
          <a:p>
            <a:r>
              <a:rPr lang="en-US" dirty="0"/>
              <a:t>Genesis 33: 1-4, 8-10</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220745" y="1814945"/>
            <a:ext cx="7967291" cy="2196046"/>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b="1" baseline="30000" dirty="0"/>
              <a:t>1</a:t>
            </a:r>
            <a:r>
              <a:rPr lang="en-US" dirty="0"/>
              <a:t>Jacob lifted up his eyes and and behold, Esau was coming, and with him four hundred men. He divided the children between Leah, Rachel, and the two servants. </a:t>
            </a:r>
            <a:r>
              <a:rPr lang="en-US" b="1" baseline="30000" dirty="0"/>
              <a:t>2</a:t>
            </a:r>
            <a:r>
              <a:rPr lang="en-US" dirty="0"/>
              <a:t>He put the servants and their children in front, Leah and her children after, and Rachel and Joseph at the rear. </a:t>
            </a:r>
            <a:r>
              <a:rPr lang="en-US" b="1" baseline="30000" dirty="0"/>
              <a:t>3</a:t>
            </a:r>
            <a:r>
              <a:rPr lang="en-US" dirty="0"/>
              <a:t>He himself passed over in front of them and bowed himself to the ground seven times until he came near to his brother. </a:t>
            </a:r>
            <a:r>
              <a:rPr lang="en-US" b="1" baseline="30000" dirty="0"/>
              <a:t>4</a:t>
            </a:r>
            <a:r>
              <a:rPr lang="en-US" dirty="0"/>
              <a:t>Esau ran to meet him, embraced him, fell on his neck, kissed him, and they wept…</a:t>
            </a:r>
          </a:p>
          <a:p>
            <a:pPr marL="0" indent="0" algn="just">
              <a:buNone/>
            </a:pPr>
            <a:endParaRPr lang="en-US" dirty="0"/>
          </a:p>
          <a:p>
            <a:pPr algn="just"/>
            <a:endParaRPr lang="en-US" sz="1600" dirty="0"/>
          </a:p>
          <a:p>
            <a:endParaRPr lang="en-US" sz="1400" dirty="0"/>
          </a:p>
        </p:txBody>
      </p:sp>
      <p:pic>
        <p:nvPicPr>
          <p:cNvPr id="6" name="Picture 5" descr="A painting of a person&#10;&#10;Description automatically generated">
            <a:extLst>
              <a:ext uri="{FF2B5EF4-FFF2-40B4-BE49-F238E27FC236}">
                <a16:creationId xmlns:a16="http://schemas.microsoft.com/office/drawing/2014/main" id="{4D474418-5785-8945-A5CA-2255A777706D}"/>
              </a:ext>
            </a:extLst>
          </p:cNvPr>
          <p:cNvPicPr>
            <a:picLocks noChangeAspect="1"/>
          </p:cNvPicPr>
          <p:nvPr/>
        </p:nvPicPr>
        <p:blipFill>
          <a:blip r:embed="rId2"/>
          <a:stretch>
            <a:fillRect/>
          </a:stretch>
        </p:blipFill>
        <p:spPr>
          <a:xfrm>
            <a:off x="8524568" y="1000418"/>
            <a:ext cx="3272320" cy="4097746"/>
          </a:xfrm>
          <a:prstGeom prst="rect">
            <a:avLst/>
          </a:prstGeom>
        </p:spPr>
      </p:pic>
      <p:sp>
        <p:nvSpPr>
          <p:cNvPr id="7" name="Content Placeholder 2">
            <a:extLst>
              <a:ext uri="{FF2B5EF4-FFF2-40B4-BE49-F238E27FC236}">
                <a16:creationId xmlns:a16="http://schemas.microsoft.com/office/drawing/2014/main" id="{655E724E-6443-C14F-B5DB-27B8D74A95E4}"/>
              </a:ext>
            </a:extLst>
          </p:cNvPr>
          <p:cNvSpPr txBox="1">
            <a:spLocks/>
          </p:cNvSpPr>
          <p:nvPr/>
        </p:nvSpPr>
        <p:spPr>
          <a:xfrm>
            <a:off x="220745" y="4289102"/>
            <a:ext cx="11576143" cy="203212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baseline="30000" dirty="0"/>
              <a:t>8</a:t>
            </a:r>
            <a:r>
              <a:rPr lang="en-US" dirty="0"/>
              <a:t>Esau said, “What do you mean by all this company which I met?”</a:t>
            </a:r>
          </a:p>
          <a:p>
            <a:r>
              <a:rPr lang="en-US" dirty="0"/>
              <a:t>Jacob said, “To find favor in the sight of my lord.”</a:t>
            </a:r>
          </a:p>
          <a:p>
            <a:r>
              <a:rPr lang="en-US" b="1" baseline="30000" dirty="0"/>
              <a:t>9</a:t>
            </a:r>
            <a:r>
              <a:rPr lang="en-US" dirty="0"/>
              <a:t>Esau said, “I have enough, my brother; let that which you have be yours.”</a:t>
            </a:r>
          </a:p>
          <a:p>
            <a:r>
              <a:rPr lang="en-US" b="1" baseline="30000" dirty="0"/>
              <a:t>10</a:t>
            </a:r>
            <a:r>
              <a:rPr lang="en-US" dirty="0"/>
              <a:t>Jacob said, “Please, no, if I have now found favor in your sight, then receive my present at my hand, because I have seen your face as one sees the face of God, and you were pleased with me.”</a:t>
            </a:r>
          </a:p>
          <a:p>
            <a:endParaRPr lang="en-US" sz="1600" dirty="0"/>
          </a:p>
          <a:p>
            <a:endParaRPr lang="en-US" sz="1400" dirty="0"/>
          </a:p>
        </p:txBody>
      </p:sp>
    </p:spTree>
    <p:extLst>
      <p:ext uri="{BB962C8B-B14F-4D97-AF65-F5344CB8AC3E}">
        <p14:creationId xmlns:p14="http://schemas.microsoft.com/office/powerpoint/2010/main" val="239389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9FCF9-7B59-5A46-875E-73476C4389EF}"/>
              </a:ext>
            </a:extLst>
          </p:cNvPr>
          <p:cNvSpPr>
            <a:spLocks noGrp="1"/>
          </p:cNvSpPr>
          <p:nvPr>
            <p:ph type="title"/>
          </p:nvPr>
        </p:nvSpPr>
        <p:spPr>
          <a:xfrm>
            <a:off x="968618" y="835257"/>
            <a:ext cx="7219418" cy="979688"/>
          </a:xfrm>
        </p:spPr>
        <p:txBody>
          <a:bodyPr>
            <a:normAutofit/>
          </a:bodyPr>
          <a:lstStyle/>
          <a:p>
            <a:r>
              <a:rPr lang="en-US" dirty="0"/>
              <a:t>Genesis 33: 11, 15-17</a:t>
            </a:r>
          </a:p>
        </p:txBody>
      </p:sp>
      <p:sp>
        <p:nvSpPr>
          <p:cNvPr id="5" name="Content Placeholder 2">
            <a:extLst>
              <a:ext uri="{FF2B5EF4-FFF2-40B4-BE49-F238E27FC236}">
                <a16:creationId xmlns:a16="http://schemas.microsoft.com/office/drawing/2014/main" id="{059E8117-1EAC-2A43-9002-C4DBEE6A7775}"/>
              </a:ext>
            </a:extLst>
          </p:cNvPr>
          <p:cNvSpPr txBox="1">
            <a:spLocks/>
          </p:cNvSpPr>
          <p:nvPr/>
        </p:nvSpPr>
        <p:spPr>
          <a:xfrm>
            <a:off x="6787166" y="406577"/>
            <a:ext cx="5100034" cy="3970515"/>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just"/>
            <a:r>
              <a:rPr lang="en-US" sz="2500" b="1" baseline="30000" dirty="0"/>
              <a:t>11</a:t>
            </a:r>
            <a:r>
              <a:rPr lang="en-US" sz="2500" dirty="0"/>
              <a:t>Please take the gift that I brought to you because God has dealt graciously with me, and because I have enough.” He urged him and he took it…</a:t>
            </a:r>
          </a:p>
          <a:p>
            <a:pPr algn="just"/>
            <a:r>
              <a:rPr lang="en-US" sz="2500" b="1" baseline="30000" dirty="0"/>
              <a:t>15</a:t>
            </a:r>
            <a:r>
              <a:rPr lang="en-US" sz="2500" dirty="0"/>
              <a:t>Esau said, “Let me now leave with you some of the people who are with me.”</a:t>
            </a:r>
          </a:p>
          <a:p>
            <a:pPr algn="just"/>
            <a:r>
              <a:rPr lang="en-US" sz="2500" dirty="0"/>
              <a:t>He said, “Why? Let me find favor in the sight of my lord.”</a:t>
            </a:r>
          </a:p>
          <a:p>
            <a:pPr algn="just"/>
            <a:r>
              <a:rPr lang="en-US" sz="2500" b="1" baseline="30000" dirty="0"/>
              <a:t>16</a:t>
            </a:r>
            <a:r>
              <a:rPr lang="en-US" sz="2500" dirty="0"/>
              <a:t>So Esau returned that day on his way to </a:t>
            </a:r>
            <a:r>
              <a:rPr lang="en-US" sz="2500" dirty="0" err="1"/>
              <a:t>Seir</a:t>
            </a:r>
            <a:r>
              <a:rPr lang="en-US" sz="2500" dirty="0"/>
              <a:t>. </a:t>
            </a:r>
            <a:r>
              <a:rPr lang="en-US" sz="2500" b="1" baseline="30000" dirty="0"/>
              <a:t>17</a:t>
            </a:r>
            <a:r>
              <a:rPr lang="en-US" sz="2500" dirty="0"/>
              <a:t>Jacob traveled to Succoth, built himself a house and made shelters for his livestock. Therefore the name of the place is called Succoth.</a:t>
            </a:r>
          </a:p>
          <a:p>
            <a:pPr marL="0" indent="0" algn="just">
              <a:buNone/>
            </a:pPr>
            <a:endParaRPr lang="en-US" dirty="0"/>
          </a:p>
          <a:p>
            <a:pPr algn="just"/>
            <a:endParaRPr lang="en-US" sz="1600" dirty="0"/>
          </a:p>
          <a:p>
            <a:endParaRPr lang="en-US" sz="1400" dirty="0"/>
          </a:p>
        </p:txBody>
      </p:sp>
      <p:pic>
        <p:nvPicPr>
          <p:cNvPr id="9" name="Picture 8" descr="A group of people posing for a photo&#10;&#10;Description automatically generated">
            <a:extLst>
              <a:ext uri="{FF2B5EF4-FFF2-40B4-BE49-F238E27FC236}">
                <a16:creationId xmlns:a16="http://schemas.microsoft.com/office/drawing/2014/main" id="{45A5A1C7-393C-9148-9653-BC707E260449}"/>
              </a:ext>
            </a:extLst>
          </p:cNvPr>
          <p:cNvPicPr>
            <a:picLocks noChangeAspect="1"/>
          </p:cNvPicPr>
          <p:nvPr/>
        </p:nvPicPr>
        <p:blipFill>
          <a:blip r:embed="rId2"/>
          <a:stretch>
            <a:fillRect/>
          </a:stretch>
        </p:blipFill>
        <p:spPr>
          <a:xfrm>
            <a:off x="968618" y="2058006"/>
            <a:ext cx="5370490" cy="4275707"/>
          </a:xfrm>
          <a:prstGeom prst="rect">
            <a:avLst/>
          </a:prstGeom>
        </p:spPr>
      </p:pic>
    </p:spTree>
    <p:extLst>
      <p:ext uri="{BB962C8B-B14F-4D97-AF65-F5344CB8AC3E}">
        <p14:creationId xmlns:p14="http://schemas.microsoft.com/office/powerpoint/2010/main" val="3726435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A41AC481-B287-49C8-90EF-C669597D2D0A}"/>
    </a:ext>
  </a:extLst>
</a:theme>
</file>

<file path=docProps/app.xml><?xml version="1.0" encoding="utf-8"?>
<Properties xmlns="http://schemas.openxmlformats.org/officeDocument/2006/extended-properties" xmlns:vt="http://schemas.openxmlformats.org/officeDocument/2006/docPropsVTypes">
  <TotalTime>1810</TotalTime>
  <Words>2325</Words>
  <Application>Microsoft Macintosh PowerPoint</Application>
  <PresentationFormat>Widescreen</PresentationFormat>
  <Paragraphs>90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Helvetica</vt:lpstr>
      <vt:lpstr>Tw Cen MT</vt:lpstr>
      <vt:lpstr>Tw Cen MT Condensed</vt:lpstr>
      <vt:lpstr>Wingdings 3</vt:lpstr>
      <vt:lpstr>Integral</vt:lpstr>
      <vt:lpstr>Lesson plans for Genesis 32-35 </vt:lpstr>
      <vt:lpstr>Genesis 32: 3-8</vt:lpstr>
      <vt:lpstr>Genesis 32: 9-12</vt:lpstr>
      <vt:lpstr>Questions</vt:lpstr>
      <vt:lpstr>Genesis 32: 13-18, 22-23</vt:lpstr>
      <vt:lpstr>Genesis 32: 24-28</vt:lpstr>
      <vt:lpstr>Questions</vt:lpstr>
      <vt:lpstr>Genesis 33: 1-4, 8-10</vt:lpstr>
      <vt:lpstr>Genesis 33: 11, 15-17</vt:lpstr>
      <vt:lpstr>Questions</vt:lpstr>
      <vt:lpstr>Genesis 34: 1-12</vt:lpstr>
      <vt:lpstr>Genesis 34: 13-24</vt:lpstr>
      <vt:lpstr>Questions</vt:lpstr>
      <vt:lpstr>Genesis 34: 25-31</vt:lpstr>
      <vt:lpstr>Questions</vt:lpstr>
      <vt:lpstr>Genesis 35: 16-22</vt:lpstr>
      <vt:lpstr>Genesis 35: 27-29</vt:lpstr>
      <vt:lpstr>Questions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School Verses</dc:title>
  <dc:creator>Antonio Chaves</dc:creator>
  <cp:lastModifiedBy>Antonio Chaves</cp:lastModifiedBy>
  <cp:revision>219</cp:revision>
  <cp:lastPrinted>2020-05-28T18:22:01Z</cp:lastPrinted>
  <dcterms:created xsi:type="dcterms:W3CDTF">2020-05-02T16:07:56Z</dcterms:created>
  <dcterms:modified xsi:type="dcterms:W3CDTF">2020-06-01T14:32:45Z</dcterms:modified>
</cp:coreProperties>
</file>