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319" r:id="rId3"/>
    <p:sldId id="300" r:id="rId4"/>
    <p:sldId id="296" r:id="rId5"/>
    <p:sldId id="320" r:id="rId6"/>
    <p:sldId id="302" r:id="rId7"/>
    <p:sldId id="324" r:id="rId8"/>
    <p:sldId id="303" r:id="rId9"/>
    <p:sldId id="321" r:id="rId10"/>
    <p:sldId id="305" r:id="rId11"/>
    <p:sldId id="306" r:id="rId12"/>
    <p:sldId id="307" r:id="rId13"/>
    <p:sldId id="325" r:id="rId14"/>
    <p:sldId id="308" r:id="rId15"/>
    <p:sldId id="309" r:id="rId16"/>
    <p:sldId id="310" r:id="rId17"/>
    <p:sldId id="327" r:id="rId18"/>
    <p:sldId id="322" r:id="rId19"/>
    <p:sldId id="313" r:id="rId20"/>
    <p:sldId id="314" r:id="rId21"/>
    <p:sldId id="316" r:id="rId22"/>
    <p:sldId id="317" r:id="rId23"/>
    <p:sldId id="323" r:id="rId24"/>
    <p:sldId id="328"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09"/>
    <p:restoredTop sz="96208"/>
  </p:normalViewPr>
  <p:slideViewPr>
    <p:cSldViewPr snapToGrid="0" snapToObjects="1">
      <p:cViewPr varScale="1">
        <p:scale>
          <a:sx n="115" d="100"/>
          <a:sy n="115" d="100"/>
        </p:scale>
        <p:origin x="208" y="3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37- 41</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723001" cy="1499616"/>
          </a:xfrm>
        </p:spPr>
        <p:txBody>
          <a:bodyPr/>
          <a:lstStyle/>
          <a:p>
            <a:r>
              <a:rPr lang="en-US" dirty="0"/>
              <a:t>Genesis 39: 6-12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88161" y="1917746"/>
            <a:ext cx="6157752" cy="5118674"/>
          </a:xfrm>
        </p:spPr>
        <p:txBody>
          <a:bodyPr>
            <a:normAutofit fontScale="85000" lnSpcReduction="20000"/>
          </a:bodyPr>
          <a:lstStyle/>
          <a:p>
            <a:pPr algn="just"/>
            <a:r>
              <a:rPr lang="en-US" sz="2500" b="1" baseline="30000" dirty="0"/>
              <a:t>6</a:t>
            </a:r>
            <a:r>
              <a:rPr lang="en-US" sz="2500" dirty="0"/>
              <a:t>He left all that he had in Joseph’s hand. He didn’t concern himself with anything, except for the food which he ate.</a:t>
            </a:r>
          </a:p>
          <a:p>
            <a:pPr algn="just"/>
            <a:r>
              <a:rPr lang="en-US" sz="2500" dirty="0"/>
              <a:t>Joseph was well-built and handsome. </a:t>
            </a:r>
            <a:r>
              <a:rPr lang="en-US" sz="2500" b="1" baseline="30000" dirty="0"/>
              <a:t>7</a:t>
            </a:r>
            <a:r>
              <a:rPr lang="en-US" sz="2500" dirty="0"/>
              <a:t>After these things his master’s wife set her eyes on Joseph; and she said, “Lie with me.”</a:t>
            </a:r>
          </a:p>
          <a:p>
            <a:pPr algn="just"/>
            <a:r>
              <a:rPr lang="en-US" sz="2500" b="1" baseline="30000" dirty="0"/>
              <a:t>8</a:t>
            </a:r>
            <a:r>
              <a:rPr lang="en-US" sz="2500" dirty="0"/>
              <a:t>But he refused and said to his master’s wife, “Behold, my master doesn’t know what is with me in the house, and he has put all that he has into my hand. </a:t>
            </a:r>
            <a:r>
              <a:rPr lang="en-US" sz="2500" b="1" baseline="30000" dirty="0"/>
              <a:t>9</a:t>
            </a:r>
            <a:r>
              <a:rPr lang="en-US" sz="2500" dirty="0"/>
              <a:t>No one is greater in this house than I am and he has not kept back anything from me but you because you are his wife. How then can I do this great wickedness, and sin against God?”</a:t>
            </a:r>
          </a:p>
          <a:p>
            <a:pPr algn="just"/>
            <a:r>
              <a:rPr lang="en-US" sz="2500" b="1" baseline="30000" dirty="0"/>
              <a:t>10</a:t>
            </a:r>
            <a:r>
              <a:rPr lang="en-US" sz="2500" dirty="0"/>
              <a:t>As she spoke to Joseph day by day he didn’t listen to her to lie by her, or to be with her. </a:t>
            </a:r>
            <a:r>
              <a:rPr lang="en-US" sz="2500" b="1" baseline="30000" dirty="0"/>
              <a:t>11</a:t>
            </a:r>
            <a:r>
              <a:rPr lang="en-US" sz="2500" dirty="0"/>
              <a:t>About this time he went into the house to do his work, and there were none of the men of the house inside. </a:t>
            </a:r>
            <a:r>
              <a:rPr lang="en-US" sz="2500" b="1" baseline="30000" dirty="0"/>
              <a:t>12</a:t>
            </a:r>
            <a:r>
              <a:rPr lang="en-US" sz="2500" dirty="0"/>
              <a:t>She caught him by his garment saying, “Lie with me!”</a:t>
            </a:r>
          </a:p>
          <a:p>
            <a:endParaRPr lang="en-US" dirty="0"/>
          </a:p>
          <a:p>
            <a:pPr marL="0" indent="0">
              <a:buNone/>
            </a:pPr>
            <a:endParaRPr lang="en-US" dirty="0"/>
          </a:p>
        </p:txBody>
      </p:sp>
      <p:pic>
        <p:nvPicPr>
          <p:cNvPr id="5" name="Picture 4" descr="A person sitting on a bench&#10;&#10;Description automatically generated">
            <a:extLst>
              <a:ext uri="{FF2B5EF4-FFF2-40B4-BE49-F238E27FC236}">
                <a16:creationId xmlns:a16="http://schemas.microsoft.com/office/drawing/2014/main" id="{036B3C42-C608-6D40-B059-CABC33F4D76A}"/>
              </a:ext>
            </a:extLst>
          </p:cNvPr>
          <p:cNvPicPr>
            <a:picLocks noChangeAspect="1"/>
          </p:cNvPicPr>
          <p:nvPr/>
        </p:nvPicPr>
        <p:blipFill>
          <a:blip r:embed="rId2"/>
          <a:stretch>
            <a:fillRect/>
          </a:stretch>
        </p:blipFill>
        <p:spPr>
          <a:xfrm>
            <a:off x="6757491" y="1917747"/>
            <a:ext cx="5046348" cy="4538546"/>
          </a:xfrm>
          <a:prstGeom prst="rect">
            <a:avLst/>
          </a:prstGeom>
        </p:spPr>
      </p:pic>
    </p:spTree>
    <p:extLst>
      <p:ext uri="{BB962C8B-B14F-4D97-AF65-F5344CB8AC3E}">
        <p14:creationId xmlns:p14="http://schemas.microsoft.com/office/powerpoint/2010/main" val="426378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4277" y="630177"/>
            <a:ext cx="4987021" cy="1499616"/>
          </a:xfrm>
        </p:spPr>
        <p:txBody>
          <a:bodyPr>
            <a:normAutofit/>
          </a:bodyPr>
          <a:lstStyle/>
          <a:p>
            <a:r>
              <a:rPr lang="en-US" dirty="0"/>
              <a:t>Genesis 39: 13-19</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61159" y="2163157"/>
            <a:ext cx="4801855" cy="2931232"/>
          </a:xfrm>
        </p:spPr>
        <p:txBody>
          <a:bodyPr>
            <a:normAutofit lnSpcReduction="10000"/>
          </a:bodyPr>
          <a:lstStyle/>
          <a:p>
            <a:pPr algn="just"/>
            <a:r>
              <a:rPr lang="en-US" b="1" baseline="30000" dirty="0"/>
              <a:t>13</a:t>
            </a:r>
            <a:r>
              <a:rPr lang="en-US" dirty="0"/>
              <a:t>When she saw that he had left his garment in her hand and had run outside, </a:t>
            </a:r>
            <a:r>
              <a:rPr lang="en-US" b="1" baseline="30000" dirty="0"/>
              <a:t>14</a:t>
            </a:r>
            <a:r>
              <a:rPr lang="en-US" dirty="0"/>
              <a:t>she called to the men of her house and spoke to them, saying, “Behold, he has brought a Hebrew in to us to mock us. He came in to me to lie with me, and I cried with a loud voice. </a:t>
            </a:r>
            <a:r>
              <a:rPr lang="en-US" b="1" baseline="30000" dirty="0"/>
              <a:t>15</a:t>
            </a:r>
            <a:r>
              <a:rPr lang="en-US" dirty="0"/>
              <a:t>When he heard that I lifted up my voice and cried, he left his garment by me and ran outside.</a:t>
            </a:r>
          </a:p>
          <a:p>
            <a:pPr marL="0" indent="0" algn="just">
              <a:buNone/>
            </a:pPr>
            <a:endParaRPr lang="en-US" dirty="0"/>
          </a:p>
        </p:txBody>
      </p:sp>
      <p:pic>
        <p:nvPicPr>
          <p:cNvPr id="7" name="Picture 6" descr="A person in a costume&#10;&#10;Description automatically generated">
            <a:extLst>
              <a:ext uri="{FF2B5EF4-FFF2-40B4-BE49-F238E27FC236}">
                <a16:creationId xmlns:a16="http://schemas.microsoft.com/office/drawing/2014/main" id="{9F1F5DBE-E5BA-7A49-A96E-DEF7816A2719}"/>
              </a:ext>
            </a:extLst>
          </p:cNvPr>
          <p:cNvPicPr>
            <a:picLocks noChangeAspect="1"/>
          </p:cNvPicPr>
          <p:nvPr/>
        </p:nvPicPr>
        <p:blipFill>
          <a:blip r:embed="rId2"/>
          <a:stretch>
            <a:fillRect/>
          </a:stretch>
        </p:blipFill>
        <p:spPr>
          <a:xfrm>
            <a:off x="5408342" y="412595"/>
            <a:ext cx="6349954" cy="4481253"/>
          </a:xfrm>
          <a:prstGeom prst="rect">
            <a:avLst/>
          </a:prstGeom>
        </p:spPr>
      </p:pic>
      <p:sp>
        <p:nvSpPr>
          <p:cNvPr id="5" name="Content Placeholder 2">
            <a:extLst>
              <a:ext uri="{FF2B5EF4-FFF2-40B4-BE49-F238E27FC236}">
                <a16:creationId xmlns:a16="http://schemas.microsoft.com/office/drawing/2014/main" id="{3CEB2292-7F70-F540-8340-2935F866CA52}"/>
              </a:ext>
            </a:extLst>
          </p:cNvPr>
          <p:cNvSpPr txBox="1">
            <a:spLocks/>
          </p:cNvSpPr>
          <p:nvPr/>
        </p:nvSpPr>
        <p:spPr>
          <a:xfrm>
            <a:off x="361159" y="4982959"/>
            <a:ext cx="11397137" cy="173343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16</a:t>
            </a:r>
            <a:r>
              <a:rPr lang="en-US" dirty="0"/>
              <a:t>She laid up his garment by her until his master came home. </a:t>
            </a:r>
            <a:r>
              <a:rPr lang="en-US" b="1" baseline="30000" dirty="0"/>
              <a:t>17</a:t>
            </a:r>
            <a:r>
              <a:rPr lang="en-US" dirty="0"/>
              <a:t>She spoke to him according to these words, saying, “The Hebrew servant, whom you have brought to us, came in to me to mock me, </a:t>
            </a:r>
            <a:r>
              <a:rPr lang="en-US" b="1" baseline="30000" dirty="0"/>
              <a:t>18</a:t>
            </a:r>
            <a:r>
              <a:rPr lang="en-US" dirty="0"/>
              <a:t>and as I lifted up my voice and cried, he left his garment by me, and ran outside.”</a:t>
            </a:r>
          </a:p>
          <a:p>
            <a:pPr algn="just"/>
            <a:r>
              <a:rPr lang="en-US" b="1" baseline="30000" dirty="0"/>
              <a:t>19</a:t>
            </a:r>
            <a:r>
              <a:rPr lang="en-US" dirty="0"/>
              <a:t>When his master heard the words of his wife which she spoke to him, saying, “This is what your servant did to me,” his wrath was kindled. </a:t>
            </a:r>
          </a:p>
          <a:p>
            <a:pPr algn="just"/>
            <a:endParaRPr lang="en-US" dirty="0"/>
          </a:p>
          <a:p>
            <a:pPr marL="0" indent="0" algn="just">
              <a:buFont typeface="Tw Cen MT" panose="020B0602020104020603" pitchFamily="34" charset="0"/>
              <a:buNone/>
            </a:pPr>
            <a:endParaRPr lang="en-US" dirty="0"/>
          </a:p>
        </p:txBody>
      </p:sp>
    </p:spTree>
    <p:extLst>
      <p:ext uri="{BB962C8B-B14F-4D97-AF65-F5344CB8AC3E}">
        <p14:creationId xmlns:p14="http://schemas.microsoft.com/office/powerpoint/2010/main" val="14235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444221" cy="1451204"/>
          </a:xfrm>
        </p:spPr>
        <p:txBody>
          <a:bodyPr/>
          <a:lstStyle/>
          <a:p>
            <a:r>
              <a:rPr lang="en-US" dirty="0"/>
              <a:t>Genesis 39: 20-23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60371" y="1935739"/>
            <a:ext cx="6419211" cy="4805172"/>
          </a:xfrm>
        </p:spPr>
        <p:txBody>
          <a:bodyPr>
            <a:noAutofit/>
          </a:bodyPr>
          <a:lstStyle/>
          <a:p>
            <a:pPr algn="just"/>
            <a:r>
              <a:rPr lang="en-US" sz="2600" b="1" baseline="30000" dirty="0"/>
              <a:t>20</a:t>
            </a:r>
            <a:r>
              <a:rPr lang="en-US" sz="2600" dirty="0"/>
              <a:t>Joseph’s master took him and put him into the prison, the place where the king’s prisoners were bound, and he was there in custody. </a:t>
            </a:r>
            <a:r>
              <a:rPr lang="en-US" sz="2600" b="1" baseline="30000" dirty="0"/>
              <a:t>21</a:t>
            </a:r>
            <a:r>
              <a:rPr lang="en-US" sz="2600" dirty="0"/>
              <a:t>But Yahweh was with Joseph and showed kindness to him, and gave him favor in the sight of the keeper of the prison. </a:t>
            </a:r>
            <a:r>
              <a:rPr lang="en-US" sz="2600" b="1" baseline="30000" dirty="0"/>
              <a:t>22</a:t>
            </a:r>
            <a:r>
              <a:rPr lang="en-US" sz="2600" dirty="0"/>
              <a:t>The keeper of the prison committed to Joseph’s hand all the prisoners who were in the prison. Whatever they did there he was responsible for it. </a:t>
            </a:r>
            <a:r>
              <a:rPr lang="en-US" sz="2600" b="1" baseline="30000" dirty="0"/>
              <a:t>23</a:t>
            </a:r>
            <a:r>
              <a:rPr lang="en-US" sz="2600" dirty="0"/>
              <a:t>The keeper of the prison didn’t look after anything that was under his hand because Yahweh was with him; and that which he did Yahweh made it prosper.</a:t>
            </a:r>
          </a:p>
        </p:txBody>
      </p:sp>
      <p:pic>
        <p:nvPicPr>
          <p:cNvPr id="5" name="Picture 4" descr="A large empty room&#10;&#10;Description automatically generated">
            <a:extLst>
              <a:ext uri="{FF2B5EF4-FFF2-40B4-BE49-F238E27FC236}">
                <a16:creationId xmlns:a16="http://schemas.microsoft.com/office/drawing/2014/main" id="{7D8A2340-E4DD-6E45-B7E4-C060736EADAD}"/>
              </a:ext>
            </a:extLst>
          </p:cNvPr>
          <p:cNvPicPr>
            <a:picLocks noChangeAspect="1"/>
          </p:cNvPicPr>
          <p:nvPr/>
        </p:nvPicPr>
        <p:blipFill>
          <a:blip r:embed="rId2"/>
          <a:stretch>
            <a:fillRect/>
          </a:stretch>
        </p:blipFill>
        <p:spPr>
          <a:xfrm>
            <a:off x="6849300" y="2052827"/>
            <a:ext cx="5082329" cy="4570997"/>
          </a:xfrm>
          <a:prstGeom prst="rect">
            <a:avLst/>
          </a:prstGeom>
        </p:spPr>
      </p:pic>
    </p:spTree>
    <p:extLst>
      <p:ext uri="{BB962C8B-B14F-4D97-AF65-F5344CB8AC3E}">
        <p14:creationId xmlns:p14="http://schemas.microsoft.com/office/powerpoint/2010/main" val="202311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21091" y="2249424"/>
            <a:ext cx="10591610" cy="4023360"/>
          </a:xfrm>
        </p:spPr>
        <p:txBody>
          <a:bodyPr>
            <a:normAutofit/>
          </a:bodyPr>
          <a:lstStyle/>
          <a:p>
            <a:pPr marL="514350" indent="-514350">
              <a:buFont typeface="+mj-lt"/>
              <a:buAutoNum type="arabicPeriod" startAt="7"/>
            </a:pPr>
            <a:r>
              <a:rPr lang="en-US" sz="3200" dirty="0"/>
              <a:t>Why did Potiphar put Joseph in charge of everything?</a:t>
            </a:r>
          </a:p>
          <a:p>
            <a:pPr marL="514350" indent="-514350">
              <a:buFont typeface="+mj-lt"/>
              <a:buAutoNum type="arabicPeriod" startAt="7"/>
            </a:pPr>
            <a:endParaRPr lang="en-US" sz="3200" dirty="0"/>
          </a:p>
          <a:p>
            <a:pPr marL="514350" indent="-514350">
              <a:buFont typeface="+mj-lt"/>
              <a:buAutoNum type="arabicPeriod" startAt="7"/>
            </a:pPr>
            <a:r>
              <a:rPr lang="en-US" sz="3200" dirty="0"/>
              <a:t>In the ancient world, husbands almost always put to death anyone suspected of seducing their wives. Why did Joseph get off so easy?</a:t>
            </a:r>
          </a:p>
          <a:p>
            <a:pPr marL="514350" indent="-514350">
              <a:buFont typeface="+mj-lt"/>
              <a:buAutoNum type="arabicPeriod" startAt="7"/>
            </a:pPr>
            <a:endParaRPr lang="en-US" sz="3200" dirty="0"/>
          </a:p>
          <a:p>
            <a:pPr marL="514350" indent="-514350">
              <a:buFont typeface="+mj-lt"/>
              <a:buAutoNum type="arabicPeriod" startAt="7"/>
            </a:pPr>
            <a:r>
              <a:rPr lang="en-US" sz="3200" dirty="0"/>
              <a:t>Do you think Potiphar’s anger was directed only at Joseph?</a:t>
            </a:r>
          </a:p>
          <a:p>
            <a:pPr marL="0" indent="0">
              <a:buNone/>
            </a:pPr>
            <a:endParaRPr lang="en-US" sz="2800" dirty="0"/>
          </a:p>
          <a:p>
            <a:endParaRPr lang="en-US" sz="2800" dirty="0"/>
          </a:p>
        </p:txBody>
      </p:sp>
    </p:spTree>
    <p:extLst>
      <p:ext uri="{BB962C8B-B14F-4D97-AF65-F5344CB8AC3E}">
        <p14:creationId xmlns:p14="http://schemas.microsoft.com/office/powerpoint/2010/main" val="358762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6128850" cy="1595167"/>
          </a:xfrm>
        </p:spPr>
        <p:txBody>
          <a:bodyPr/>
          <a:lstStyle/>
          <a:p>
            <a:r>
              <a:rPr lang="en-US" dirty="0"/>
              <a:t>Genesis 40: 1-7</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67990" y="2052828"/>
            <a:ext cx="6389649" cy="4805172"/>
          </a:xfrm>
        </p:spPr>
        <p:txBody>
          <a:bodyPr>
            <a:noAutofit/>
          </a:bodyPr>
          <a:lstStyle/>
          <a:p>
            <a:pPr algn="just"/>
            <a:r>
              <a:rPr lang="en-US" sz="2300" b="1" baseline="30000" dirty="0"/>
              <a:t>1</a:t>
            </a:r>
            <a:r>
              <a:rPr lang="en-US" sz="2300" dirty="0"/>
              <a:t>After these things the butler of the king of Egypt and his baker offended the king. </a:t>
            </a:r>
            <a:r>
              <a:rPr lang="en-US" sz="2300" b="1" baseline="30000" dirty="0"/>
              <a:t>2</a:t>
            </a:r>
            <a:r>
              <a:rPr lang="en-US" sz="2300" dirty="0"/>
              <a:t>Pharaoh was angry with his two officers, the chief cup bearer and the chief baker. </a:t>
            </a:r>
            <a:r>
              <a:rPr lang="en-US" sz="2300" b="1" baseline="30000" dirty="0"/>
              <a:t>3</a:t>
            </a:r>
            <a:r>
              <a:rPr lang="en-US" sz="2300" dirty="0"/>
              <a:t>He put them in custody in the house of the captain of the guard, into the prison, the place where Joseph was bound. </a:t>
            </a:r>
            <a:r>
              <a:rPr lang="en-US" sz="2300" b="1" baseline="30000" dirty="0"/>
              <a:t>4</a:t>
            </a:r>
            <a:r>
              <a:rPr lang="en-US" sz="2300" dirty="0"/>
              <a:t>The captain of the guard assigned them to Joseph and he took care of them. They stayed in prison many days. </a:t>
            </a:r>
            <a:r>
              <a:rPr lang="en-US" sz="2300" b="1" baseline="30000" dirty="0"/>
              <a:t>5</a:t>
            </a:r>
            <a:r>
              <a:rPr lang="en-US" sz="2300" dirty="0"/>
              <a:t>They both dreamed a dream… </a:t>
            </a:r>
            <a:r>
              <a:rPr lang="en-US" sz="2300" b="1" baseline="30000" dirty="0"/>
              <a:t>6</a:t>
            </a:r>
            <a:r>
              <a:rPr lang="en-US" sz="2300" dirty="0"/>
              <a:t>Joseph came in to them in the morning and saw them and saw that they were sad. </a:t>
            </a:r>
            <a:r>
              <a:rPr lang="en-US" sz="2300" b="1" baseline="30000" dirty="0"/>
              <a:t>7</a:t>
            </a:r>
            <a:r>
              <a:rPr lang="en-US" sz="2300" dirty="0"/>
              <a:t>He asked Pharaoh’s officers who were with him in custody in his master’s house, saying, “Why do you look so sad today?</a:t>
            </a:r>
          </a:p>
        </p:txBody>
      </p:sp>
      <p:pic>
        <p:nvPicPr>
          <p:cNvPr id="5" name="Picture 4" descr="A group of people wearing costumes&#10;&#10;Description automatically generated">
            <a:extLst>
              <a:ext uri="{FF2B5EF4-FFF2-40B4-BE49-F238E27FC236}">
                <a16:creationId xmlns:a16="http://schemas.microsoft.com/office/drawing/2014/main" id="{2CF88705-512D-2D43-A1E8-5F0F9733C762}"/>
              </a:ext>
            </a:extLst>
          </p:cNvPr>
          <p:cNvPicPr>
            <a:picLocks noChangeAspect="1"/>
          </p:cNvPicPr>
          <p:nvPr/>
        </p:nvPicPr>
        <p:blipFill>
          <a:blip r:embed="rId2"/>
          <a:stretch>
            <a:fillRect/>
          </a:stretch>
        </p:blipFill>
        <p:spPr>
          <a:xfrm>
            <a:off x="6966398" y="913030"/>
            <a:ext cx="5225602" cy="5944970"/>
          </a:xfrm>
          <a:prstGeom prst="rect">
            <a:avLst/>
          </a:prstGeom>
        </p:spPr>
      </p:pic>
    </p:spTree>
    <p:extLst>
      <p:ext uri="{BB962C8B-B14F-4D97-AF65-F5344CB8AC3E}">
        <p14:creationId xmlns:p14="http://schemas.microsoft.com/office/powerpoint/2010/main" val="428025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6302865" cy="1451205"/>
          </a:xfrm>
        </p:spPr>
        <p:txBody>
          <a:bodyPr/>
          <a:lstStyle/>
          <a:p>
            <a:r>
              <a:rPr lang="en-US" dirty="0"/>
              <a:t>Genesis 40: 8-15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45929" y="1919013"/>
            <a:ext cx="6455954" cy="4805172"/>
          </a:xfrm>
        </p:spPr>
        <p:txBody>
          <a:bodyPr>
            <a:normAutofit fontScale="92500" lnSpcReduction="20000"/>
          </a:bodyPr>
          <a:lstStyle/>
          <a:p>
            <a:pPr algn="just"/>
            <a:r>
              <a:rPr lang="en-US" b="1" baseline="30000" dirty="0"/>
              <a:t>8</a:t>
            </a:r>
            <a:r>
              <a:rPr lang="en-US" dirty="0"/>
              <a:t>They said to him, “We have dreamed a dream, and there is no one who can interpret it.”</a:t>
            </a:r>
          </a:p>
          <a:p>
            <a:pPr algn="just"/>
            <a:r>
              <a:rPr lang="en-US" dirty="0"/>
              <a:t>Joseph said to them, “Don’t interpretations belong to God? Please tell it to me.”</a:t>
            </a:r>
          </a:p>
          <a:p>
            <a:pPr algn="just"/>
            <a:r>
              <a:rPr lang="en-US" b="1" baseline="30000" dirty="0"/>
              <a:t>9</a:t>
            </a:r>
            <a:r>
              <a:rPr lang="en-US" dirty="0"/>
              <a:t>The chief cup bearer told his dream to Joseph, and said to him, “In my dream, behold, a vine was in front of me, </a:t>
            </a:r>
            <a:r>
              <a:rPr lang="en-US" b="1" baseline="30000" dirty="0"/>
              <a:t>10</a:t>
            </a:r>
            <a:r>
              <a:rPr lang="en-US" dirty="0"/>
              <a:t>and in the vine were three branches. It blossomed and its clusters produced ripe grapes. </a:t>
            </a:r>
            <a:r>
              <a:rPr lang="en-US" b="1" baseline="30000" dirty="0"/>
              <a:t>11</a:t>
            </a:r>
            <a:r>
              <a:rPr lang="en-US" dirty="0"/>
              <a:t>Pharaoh’s cup was in my hand; and I took the grapes, and pressed them into Pharaoh’s cup, and I gave the cup into Pharaoh’s hand.”</a:t>
            </a:r>
          </a:p>
          <a:p>
            <a:pPr algn="just"/>
            <a:r>
              <a:rPr lang="en-US" b="1" baseline="30000" dirty="0"/>
              <a:t>12</a:t>
            </a:r>
            <a:r>
              <a:rPr lang="en-US" dirty="0"/>
              <a:t>Joseph said to him, “This is its interpretation: the three branches are three days. </a:t>
            </a:r>
            <a:r>
              <a:rPr lang="en-US" b="1" baseline="30000" dirty="0"/>
              <a:t>13</a:t>
            </a:r>
            <a:r>
              <a:rPr lang="en-US" dirty="0"/>
              <a:t>Within three more days, Pharaoh will lift up your head, and restore you to your office. You will give Pharaoh’s cup into his hand, the way you did when you were his cup bearer. </a:t>
            </a:r>
            <a:r>
              <a:rPr lang="en-US" b="1" baseline="30000" dirty="0"/>
              <a:t>14</a:t>
            </a:r>
            <a:r>
              <a:rPr lang="en-US" dirty="0"/>
              <a:t>But remember me when it is well with you. Please show kindness to me and make mention of me to Pharaoh and bring me out of this house. </a:t>
            </a:r>
            <a:r>
              <a:rPr lang="en-US" b="1" baseline="30000" dirty="0"/>
              <a:t>15</a:t>
            </a:r>
            <a:r>
              <a:rPr lang="en-US" dirty="0"/>
              <a:t>For indeed, I was stolen away out of the land of the Hebrews, and here also I have done nothing that they should put me into the dungeon.”</a:t>
            </a:r>
          </a:p>
          <a:p>
            <a:pPr marL="0" indent="0">
              <a:buNone/>
            </a:pPr>
            <a:endParaRPr lang="en-US" dirty="0"/>
          </a:p>
        </p:txBody>
      </p:sp>
      <p:pic>
        <p:nvPicPr>
          <p:cNvPr id="5" name="Picture 4" descr="A picture containing text, book, photo, man&#10;&#10;Description automatically generated">
            <a:extLst>
              <a:ext uri="{FF2B5EF4-FFF2-40B4-BE49-F238E27FC236}">
                <a16:creationId xmlns:a16="http://schemas.microsoft.com/office/drawing/2014/main" id="{EBD8A402-BB2F-E54F-AA34-3E4884506167}"/>
              </a:ext>
            </a:extLst>
          </p:cNvPr>
          <p:cNvPicPr>
            <a:picLocks noChangeAspect="1"/>
          </p:cNvPicPr>
          <p:nvPr/>
        </p:nvPicPr>
        <p:blipFill>
          <a:blip r:embed="rId2"/>
          <a:stretch>
            <a:fillRect/>
          </a:stretch>
        </p:blipFill>
        <p:spPr>
          <a:xfrm>
            <a:off x="6931789" y="0"/>
            <a:ext cx="5260211" cy="6858000"/>
          </a:xfrm>
          <a:prstGeom prst="rect">
            <a:avLst/>
          </a:prstGeom>
        </p:spPr>
      </p:pic>
    </p:spTree>
    <p:extLst>
      <p:ext uri="{BB962C8B-B14F-4D97-AF65-F5344CB8AC3E}">
        <p14:creationId xmlns:p14="http://schemas.microsoft.com/office/powerpoint/2010/main" val="317827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6181319" cy="1499616"/>
          </a:xfrm>
        </p:spPr>
        <p:txBody>
          <a:bodyPr/>
          <a:lstStyle/>
          <a:p>
            <a:r>
              <a:rPr lang="en-US" dirty="0"/>
              <a:t>Genesis 40: 16-23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27705" y="2001882"/>
            <a:ext cx="6619505" cy="4626752"/>
          </a:xfrm>
        </p:spPr>
        <p:txBody>
          <a:bodyPr>
            <a:normAutofit fontScale="92500" lnSpcReduction="20000"/>
          </a:bodyPr>
          <a:lstStyle/>
          <a:p>
            <a:pPr algn="just"/>
            <a:r>
              <a:rPr lang="en-US" sz="2400" b="1" baseline="30000" dirty="0"/>
              <a:t>16</a:t>
            </a:r>
            <a:r>
              <a:rPr lang="en-US" sz="2400" dirty="0"/>
              <a:t>When the chief baker saw that the interpretation was good he said to Joseph, “I also was in my dream and behold, three baskets of white bread were on my head. </a:t>
            </a:r>
            <a:r>
              <a:rPr lang="en-US" sz="2400" b="1" baseline="30000" dirty="0"/>
              <a:t>17</a:t>
            </a:r>
            <a:r>
              <a:rPr lang="en-US" sz="2400" dirty="0"/>
              <a:t>In the uppermost basket there were all kinds of baked food for Pharaoh and the birds ate them out of the basket on my head.”</a:t>
            </a:r>
          </a:p>
          <a:p>
            <a:pPr algn="just"/>
            <a:r>
              <a:rPr lang="en-US" sz="2400" b="1" baseline="30000" dirty="0"/>
              <a:t>18</a:t>
            </a:r>
            <a:r>
              <a:rPr lang="en-US" sz="2400" dirty="0"/>
              <a:t>Joseph answered, “This is its interpretation. The three baskets are three days. </a:t>
            </a:r>
            <a:r>
              <a:rPr lang="en-US" sz="2400" b="1" baseline="30000" dirty="0"/>
              <a:t>19</a:t>
            </a:r>
            <a:r>
              <a:rPr lang="en-US" sz="2400" dirty="0"/>
              <a:t>Within three more days, Pharaoh will lift up your head from off you and will hang you on a tree; and the birds will eat your flesh from off you.” </a:t>
            </a:r>
            <a:r>
              <a:rPr lang="en-US" sz="2400" b="1" baseline="30000" dirty="0"/>
              <a:t>20</a:t>
            </a:r>
            <a:r>
              <a:rPr lang="en-US" sz="2400" dirty="0"/>
              <a:t>On the third day, which was Pharaoh’s birthday, he made a feast for all his servants, and he lifted up the head of the chief cup bearer and the head of the chief baker among his servants. </a:t>
            </a:r>
            <a:r>
              <a:rPr lang="en-US" sz="2400" b="1" baseline="30000" dirty="0"/>
              <a:t>21</a:t>
            </a:r>
            <a:r>
              <a:rPr lang="en-US" sz="2400" dirty="0"/>
              <a:t>He restored the chief cup bearer to his position again, and he gave the cup into Pharaoh’s hand; </a:t>
            </a:r>
            <a:r>
              <a:rPr lang="en-US" sz="2400" b="1" baseline="30000" dirty="0"/>
              <a:t>22</a:t>
            </a:r>
            <a:r>
              <a:rPr lang="en-US" sz="2400" dirty="0"/>
              <a:t>but he hanged the chief baker, as Joseph had interpreted to them. </a:t>
            </a:r>
            <a:r>
              <a:rPr lang="en-US" sz="2400" b="1" baseline="30000" dirty="0"/>
              <a:t>23</a:t>
            </a:r>
            <a:r>
              <a:rPr lang="en-US" sz="2400" dirty="0"/>
              <a:t>Yet the chief cup bearer didn’t remember Joseph, but forgot him.</a:t>
            </a:r>
          </a:p>
          <a:p>
            <a:pPr marL="0" indent="0">
              <a:buNone/>
            </a:pPr>
            <a:endParaRPr lang="en-US" dirty="0"/>
          </a:p>
        </p:txBody>
      </p:sp>
      <p:pic>
        <p:nvPicPr>
          <p:cNvPr id="5" name="Picture 4" descr="A picture containing building, person, outdoor, man&#10;&#10;Description automatically generated">
            <a:extLst>
              <a:ext uri="{FF2B5EF4-FFF2-40B4-BE49-F238E27FC236}">
                <a16:creationId xmlns:a16="http://schemas.microsoft.com/office/drawing/2014/main" id="{72774666-1E18-D04C-A2AD-7D26D7B15C6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112714" y="2104911"/>
            <a:ext cx="4751581" cy="4420693"/>
          </a:xfrm>
          <a:prstGeom prst="rect">
            <a:avLst/>
          </a:prstGeom>
        </p:spPr>
      </p:pic>
    </p:spTree>
    <p:extLst>
      <p:ext uri="{BB962C8B-B14F-4D97-AF65-F5344CB8AC3E}">
        <p14:creationId xmlns:p14="http://schemas.microsoft.com/office/powerpoint/2010/main" val="380256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87637" y="2475571"/>
            <a:ext cx="10591610" cy="4023360"/>
          </a:xfrm>
        </p:spPr>
        <p:txBody>
          <a:bodyPr>
            <a:normAutofit/>
          </a:bodyPr>
          <a:lstStyle/>
          <a:p>
            <a:pPr marL="514350" indent="-514350">
              <a:buFont typeface="+mj-lt"/>
              <a:buAutoNum type="arabicPeriod" startAt="10"/>
            </a:pPr>
            <a:r>
              <a:rPr lang="en-US" sz="3200" dirty="0"/>
              <a:t> Why did the prison warden put Joseph in charge of everything?</a:t>
            </a:r>
          </a:p>
          <a:p>
            <a:pPr marL="514350" indent="-514350">
              <a:buFont typeface="+mj-lt"/>
              <a:buAutoNum type="arabicPeriod" startAt="10"/>
            </a:pPr>
            <a:endParaRPr lang="en-US" sz="3200" dirty="0"/>
          </a:p>
          <a:p>
            <a:pPr marL="514350" indent="-514350">
              <a:buFont typeface="+mj-lt"/>
              <a:buAutoNum type="arabicPeriod" startAt="10"/>
            </a:pPr>
            <a:r>
              <a:rPr lang="en-US" sz="3200" dirty="0"/>
              <a:t> Why did God bless Joseph in his work and his talent for interpreting dreams? What qualities of Joseph made him worthy of these blessings?    (Hint: Gen 39:9, 40:8, 41:16)</a:t>
            </a:r>
            <a:endParaRPr lang="en-US" sz="2800" dirty="0"/>
          </a:p>
          <a:p>
            <a:endParaRPr lang="en-US" sz="2800" dirty="0"/>
          </a:p>
        </p:txBody>
      </p:sp>
    </p:spTree>
    <p:extLst>
      <p:ext uri="{BB962C8B-B14F-4D97-AF65-F5344CB8AC3E}">
        <p14:creationId xmlns:p14="http://schemas.microsoft.com/office/powerpoint/2010/main" val="257270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7730" y="523565"/>
            <a:ext cx="5756455" cy="1561713"/>
          </a:xfrm>
        </p:spPr>
        <p:txBody>
          <a:bodyPr/>
          <a:lstStyle/>
          <a:p>
            <a:r>
              <a:rPr lang="en-US" dirty="0"/>
              <a:t>Genesis 41: 8-15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53123" y="2642839"/>
            <a:ext cx="5991921" cy="1996068"/>
          </a:xfrm>
        </p:spPr>
        <p:txBody>
          <a:bodyPr>
            <a:normAutofit/>
          </a:bodyPr>
          <a:lstStyle/>
          <a:p>
            <a:pPr algn="just"/>
            <a:r>
              <a:rPr lang="en-US" sz="2100" b="1" baseline="30000" dirty="0"/>
              <a:t>8</a:t>
            </a:r>
            <a:r>
              <a:rPr lang="en-US" sz="2100" dirty="0"/>
              <a:t>In the morning, the Pharaoh’s spirit was troubled, and he sent and called for all of Egypt’s magicians and wise men. Pharaoh told them his dreams, but there was no one who could interpret them to Pharaoh.</a:t>
            </a:r>
          </a:p>
        </p:txBody>
      </p:sp>
      <p:sp>
        <p:nvSpPr>
          <p:cNvPr id="8" name="Content Placeholder 2">
            <a:extLst>
              <a:ext uri="{FF2B5EF4-FFF2-40B4-BE49-F238E27FC236}">
                <a16:creationId xmlns:a16="http://schemas.microsoft.com/office/drawing/2014/main" id="{EAE7454B-93D5-5041-BE94-AE234E4C22E6}"/>
              </a:ext>
            </a:extLst>
          </p:cNvPr>
          <p:cNvSpPr txBox="1">
            <a:spLocks/>
          </p:cNvSpPr>
          <p:nvPr/>
        </p:nvSpPr>
        <p:spPr>
          <a:xfrm>
            <a:off x="308519" y="4043322"/>
            <a:ext cx="11530358" cy="2597233"/>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300" b="1" baseline="30000" dirty="0"/>
              <a:t>9</a:t>
            </a:r>
            <a:r>
              <a:rPr lang="en-US" sz="2300" dirty="0"/>
              <a:t>Then the chief cup bearer spoke to Pharaoh, saying, “I remember my faults today. </a:t>
            </a:r>
            <a:r>
              <a:rPr lang="en-US" sz="2300" b="1" baseline="30000" dirty="0"/>
              <a:t>10</a:t>
            </a:r>
            <a:r>
              <a:rPr lang="en-US" sz="2300" dirty="0"/>
              <a:t>Pharaoh was angry with his servants, and put me in custody in the house of the captain of the guard, with the chief baker. </a:t>
            </a:r>
            <a:r>
              <a:rPr lang="en-US" sz="2300" b="1" baseline="30000" dirty="0"/>
              <a:t>11</a:t>
            </a:r>
            <a:r>
              <a:rPr lang="en-US" sz="2300" dirty="0"/>
              <a:t>We dreamed a dream in one night, he and I. Each man dreamed according to the interpretation of his dream. </a:t>
            </a:r>
            <a:r>
              <a:rPr lang="en-US" sz="2300" b="1" baseline="30000" dirty="0"/>
              <a:t>12</a:t>
            </a:r>
            <a:r>
              <a:rPr lang="en-US" sz="2300" dirty="0"/>
              <a:t>There was with us there a young man, a Hebrew, servant to the captain of the guard, and we told him, and he interpreted to us our dreams. He interpreted to each man according to his dream. </a:t>
            </a:r>
            <a:r>
              <a:rPr lang="en-US" sz="2300" b="1" baseline="30000" dirty="0"/>
              <a:t>13 </a:t>
            </a:r>
            <a:r>
              <a:rPr lang="en-US" sz="2300" dirty="0"/>
              <a:t>As he interpreted to us so it was. He restored me to my office and he hanged him.”</a:t>
            </a:r>
          </a:p>
          <a:p>
            <a:pPr algn="just"/>
            <a:r>
              <a:rPr lang="en-US" sz="2300" b="1" baseline="30000" dirty="0"/>
              <a:t>14</a:t>
            </a:r>
            <a:r>
              <a:rPr lang="en-US" sz="2300" dirty="0"/>
              <a:t>Then Pharaoh sent and called Joseph and they brought him hastily out of the dungeon. He shaved himself, changed his clothing, and came in to Pharaoh. </a:t>
            </a:r>
            <a:r>
              <a:rPr lang="en-US" sz="2300" b="1" baseline="30000" dirty="0"/>
              <a:t>15</a:t>
            </a:r>
            <a:r>
              <a:rPr lang="en-US" sz="2300" dirty="0"/>
              <a:t>Pharaoh said to Joseph, “I have dreamed a dream, and there is no one who can interpret it. I have heard it said of you that when you hear a dream you can interpret it.”</a:t>
            </a:r>
          </a:p>
          <a:p>
            <a:pPr marL="0" indent="0">
              <a:buFont typeface="Tw Cen MT" panose="020B0602020104020603" pitchFamily="34" charset="0"/>
              <a:buNone/>
            </a:pPr>
            <a:endParaRPr lang="en-US" dirty="0"/>
          </a:p>
        </p:txBody>
      </p:sp>
      <p:pic>
        <p:nvPicPr>
          <p:cNvPr id="10" name="Picture 9">
            <a:extLst>
              <a:ext uri="{FF2B5EF4-FFF2-40B4-BE49-F238E27FC236}">
                <a16:creationId xmlns:a16="http://schemas.microsoft.com/office/drawing/2014/main" id="{DC94CD30-9B5B-A44C-AEBC-BA49B9AA2E2B}"/>
              </a:ext>
            </a:extLst>
          </p:cNvPr>
          <p:cNvPicPr>
            <a:picLocks noChangeAspect="1"/>
          </p:cNvPicPr>
          <p:nvPr/>
        </p:nvPicPr>
        <p:blipFill>
          <a:blip r:embed="rId2"/>
          <a:stretch>
            <a:fillRect/>
          </a:stretch>
        </p:blipFill>
        <p:spPr>
          <a:xfrm>
            <a:off x="6545766" y="391934"/>
            <a:ext cx="5293111" cy="3647479"/>
          </a:xfrm>
          <a:prstGeom prst="rect">
            <a:avLst/>
          </a:prstGeom>
        </p:spPr>
      </p:pic>
    </p:spTree>
    <p:extLst>
      <p:ext uri="{BB962C8B-B14F-4D97-AF65-F5344CB8AC3E}">
        <p14:creationId xmlns:p14="http://schemas.microsoft.com/office/powerpoint/2010/main" val="152574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5735421" cy="1517109"/>
          </a:xfrm>
        </p:spPr>
        <p:txBody>
          <a:bodyPr/>
          <a:lstStyle/>
          <a:p>
            <a:r>
              <a:rPr lang="en-US" dirty="0"/>
              <a:t>Genesis 41: 16-24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5765920" y="401389"/>
            <a:ext cx="6032069" cy="6389160"/>
          </a:xfrm>
        </p:spPr>
        <p:txBody>
          <a:bodyPr>
            <a:normAutofit fontScale="70000" lnSpcReduction="20000"/>
          </a:bodyPr>
          <a:lstStyle/>
          <a:p>
            <a:pPr algn="just"/>
            <a:r>
              <a:rPr lang="en-US" sz="3400" b="1" baseline="30000" dirty="0"/>
              <a:t>16</a:t>
            </a:r>
            <a:r>
              <a:rPr lang="en-US" sz="3400" dirty="0"/>
              <a:t>Joseph answered Pharaoh, saying, “It isn’t in me. God will give Pharaoh an answer of peace.”</a:t>
            </a:r>
          </a:p>
          <a:p>
            <a:pPr algn="just"/>
            <a:r>
              <a:rPr lang="en-US" sz="3400" b="1" baseline="30000" dirty="0"/>
              <a:t>17</a:t>
            </a:r>
            <a:r>
              <a:rPr lang="en-US" sz="3400" dirty="0"/>
              <a:t>Pharaoh spoke to Joseph, “In my dream, behold, I stood on the brink of the river; </a:t>
            </a:r>
            <a:r>
              <a:rPr lang="en-US" sz="3400" b="1" baseline="30000" dirty="0"/>
              <a:t>18</a:t>
            </a:r>
            <a:r>
              <a:rPr lang="en-US" sz="3400" dirty="0"/>
              <a:t>and behold, seven fat and sleek cattle came up out of the river. They fed in the marsh grass; </a:t>
            </a:r>
            <a:r>
              <a:rPr lang="en-US" sz="3400" b="1" baseline="30000" dirty="0"/>
              <a:t>19</a:t>
            </a:r>
            <a:r>
              <a:rPr lang="en-US" sz="3400" dirty="0"/>
              <a:t>and behold, seven other cattle came up after them, poor and very ugly and thin, such as I never saw in all the land of Egypt for ugliness. </a:t>
            </a:r>
            <a:r>
              <a:rPr lang="en-US" sz="3400" b="1" baseline="30000" dirty="0"/>
              <a:t>20</a:t>
            </a:r>
            <a:r>
              <a:rPr lang="en-US" sz="3400" dirty="0"/>
              <a:t>The thin and ugly cattle ate up the first seven fat cattle; </a:t>
            </a:r>
            <a:r>
              <a:rPr lang="en-US" sz="3400" b="1" baseline="30000" dirty="0"/>
              <a:t>21</a:t>
            </a:r>
            <a:r>
              <a:rPr lang="en-US" sz="3400" dirty="0"/>
              <a:t>and when they had eaten them up, it couldn’t be known that they had eaten them, but they were still ugly, as at the beginning. So I awoke. </a:t>
            </a:r>
            <a:r>
              <a:rPr lang="en-US" sz="3400" b="1" baseline="30000" dirty="0"/>
              <a:t>22</a:t>
            </a:r>
            <a:r>
              <a:rPr lang="en-US" sz="3400" dirty="0"/>
              <a:t>I saw in my dream, and behold, seven heads of grain came up on one stalk, full and good; </a:t>
            </a:r>
            <a:r>
              <a:rPr lang="en-US" sz="3400" b="1" baseline="30000" dirty="0"/>
              <a:t>23</a:t>
            </a:r>
            <a:r>
              <a:rPr lang="en-US" sz="3400" dirty="0"/>
              <a:t>and behold, seven heads of grain, withered, thin, and blasted with the east wind, sprung up after them. </a:t>
            </a:r>
            <a:r>
              <a:rPr lang="en-US" sz="3400" b="1" baseline="30000" dirty="0"/>
              <a:t>24</a:t>
            </a:r>
            <a:r>
              <a:rPr lang="en-US" sz="3400" dirty="0"/>
              <a:t>The thin heads of grain swallowed up the seven good heads of grain. I told it to the magicians but there was no one who could explain it to me.”</a:t>
            </a:r>
          </a:p>
          <a:p>
            <a:pPr marL="0" indent="0">
              <a:buNone/>
            </a:pPr>
            <a:endParaRPr lang="en-US" dirty="0"/>
          </a:p>
        </p:txBody>
      </p:sp>
      <p:pic>
        <p:nvPicPr>
          <p:cNvPr id="6" name="Picture 5" descr="A picture containing building, photo, rug, old&#10;&#10;Description automatically generated">
            <a:extLst>
              <a:ext uri="{FF2B5EF4-FFF2-40B4-BE49-F238E27FC236}">
                <a16:creationId xmlns:a16="http://schemas.microsoft.com/office/drawing/2014/main" id="{18FABF24-1D81-5B45-911C-250E9B0D5656}"/>
              </a:ext>
            </a:extLst>
          </p:cNvPr>
          <p:cNvPicPr>
            <a:picLocks noChangeAspect="1"/>
          </p:cNvPicPr>
          <p:nvPr/>
        </p:nvPicPr>
        <p:blipFill>
          <a:blip r:embed="rId2"/>
          <a:stretch>
            <a:fillRect/>
          </a:stretch>
        </p:blipFill>
        <p:spPr>
          <a:xfrm>
            <a:off x="671083" y="2118731"/>
            <a:ext cx="4938722" cy="4070169"/>
          </a:xfrm>
          <a:prstGeom prst="rect">
            <a:avLst/>
          </a:prstGeom>
        </p:spPr>
      </p:pic>
    </p:spTree>
    <p:extLst>
      <p:ext uri="{BB962C8B-B14F-4D97-AF65-F5344CB8AC3E}">
        <p14:creationId xmlns:p14="http://schemas.microsoft.com/office/powerpoint/2010/main" val="67190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2074" y="724286"/>
            <a:ext cx="4853206" cy="1169374"/>
          </a:xfrm>
        </p:spPr>
        <p:txBody>
          <a:bodyPr/>
          <a:lstStyle/>
          <a:p>
            <a:r>
              <a:rPr lang="en-US" dirty="0"/>
              <a:t>Genesis 37: 3-8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5785281" y="1503368"/>
            <a:ext cx="5962446" cy="5243663"/>
          </a:xfrm>
        </p:spPr>
        <p:txBody>
          <a:bodyPr>
            <a:normAutofit lnSpcReduction="10000"/>
          </a:bodyPr>
          <a:lstStyle/>
          <a:p>
            <a:pPr algn="just"/>
            <a:r>
              <a:rPr lang="en-US" b="1" baseline="30000" dirty="0"/>
              <a:t>3</a:t>
            </a:r>
            <a:r>
              <a:rPr lang="en-US" dirty="0"/>
              <a:t>Now Israel loved Joseph more than all his children because he was the son of his old age and he made him a tunic of many colors. </a:t>
            </a:r>
            <a:r>
              <a:rPr lang="en-US" b="1" baseline="30000" dirty="0"/>
              <a:t>4</a:t>
            </a:r>
            <a:r>
              <a:rPr lang="en-US" dirty="0"/>
              <a:t>His brothers saw that their father loved him more than all his brothers and they hated him and couldn’t speak peaceably to him.</a:t>
            </a:r>
          </a:p>
          <a:p>
            <a:pPr algn="just"/>
            <a:r>
              <a:rPr lang="en-US" b="1" baseline="30000" dirty="0"/>
              <a:t>5</a:t>
            </a:r>
            <a:r>
              <a:rPr lang="en-US" dirty="0"/>
              <a:t>Joseph dreamed a dream, and he told it to his brothers, and they hated him all the more. </a:t>
            </a:r>
            <a:r>
              <a:rPr lang="en-US" b="1" baseline="30000" dirty="0"/>
              <a:t>6</a:t>
            </a:r>
            <a:r>
              <a:rPr lang="en-US" dirty="0"/>
              <a:t>He said to them, “Please hear this dream which I have dreamed: </a:t>
            </a:r>
            <a:r>
              <a:rPr lang="en-US" b="1" baseline="30000" dirty="0"/>
              <a:t>7</a:t>
            </a:r>
            <a:r>
              <a:rPr lang="en-US" dirty="0"/>
              <a:t>for behold, we were binding sheaves in the field and behold, my sheaf arose and also stood upright; and behold, your sheaves came around and bowed down to my sheaf.”</a:t>
            </a:r>
          </a:p>
          <a:p>
            <a:pPr algn="just"/>
            <a:r>
              <a:rPr lang="en-US" b="1" baseline="30000" dirty="0"/>
              <a:t>8</a:t>
            </a:r>
            <a:r>
              <a:rPr lang="en-US" dirty="0"/>
              <a:t>His brothers asked him, “Will you indeed reign over us? Will you indeed have dominion over us?” They hated him all the more for his dreams and for his words.</a:t>
            </a:r>
          </a:p>
          <a:p>
            <a:pPr algn="just"/>
            <a:endParaRPr lang="en-US" dirty="0"/>
          </a:p>
        </p:txBody>
      </p:sp>
      <p:pic>
        <p:nvPicPr>
          <p:cNvPr id="6" name="Picture 5" descr="A close up of a piece of paper&#10;&#10;Description automatically generated">
            <a:extLst>
              <a:ext uri="{FF2B5EF4-FFF2-40B4-BE49-F238E27FC236}">
                <a16:creationId xmlns:a16="http://schemas.microsoft.com/office/drawing/2014/main" id="{38E5B86C-B58E-6D41-A18D-5EE8832C9EBC}"/>
              </a:ext>
            </a:extLst>
          </p:cNvPr>
          <p:cNvPicPr>
            <a:picLocks noChangeAspect="1"/>
          </p:cNvPicPr>
          <p:nvPr/>
        </p:nvPicPr>
        <p:blipFill>
          <a:blip r:embed="rId2"/>
          <a:stretch>
            <a:fillRect/>
          </a:stretch>
        </p:blipFill>
        <p:spPr>
          <a:xfrm>
            <a:off x="444274" y="2416763"/>
            <a:ext cx="5135804" cy="4036742"/>
          </a:xfrm>
          <a:prstGeom prst="rect">
            <a:avLst/>
          </a:prstGeom>
        </p:spPr>
      </p:pic>
    </p:spTree>
    <p:extLst>
      <p:ext uri="{BB962C8B-B14F-4D97-AF65-F5344CB8AC3E}">
        <p14:creationId xmlns:p14="http://schemas.microsoft.com/office/powerpoint/2010/main" val="416731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4276" y="601623"/>
            <a:ext cx="5689547" cy="1499616"/>
          </a:xfrm>
        </p:spPr>
        <p:txBody>
          <a:bodyPr>
            <a:normAutofit/>
          </a:bodyPr>
          <a:lstStyle/>
          <a:p>
            <a:r>
              <a:rPr lang="en-US" dirty="0"/>
              <a:t>Genesis 41: 25-28, 32-36</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92692" y="1787103"/>
            <a:ext cx="6598762" cy="2775650"/>
          </a:xfrm>
        </p:spPr>
        <p:txBody>
          <a:bodyPr>
            <a:noAutofit/>
          </a:bodyPr>
          <a:lstStyle/>
          <a:p>
            <a:pPr algn="just"/>
            <a:r>
              <a:rPr lang="en-US" sz="2100" b="1" baseline="30000" dirty="0"/>
              <a:t>25</a:t>
            </a:r>
            <a:r>
              <a:rPr lang="en-US" sz="2100" dirty="0"/>
              <a:t>Joseph said to Pharaoh, “The dreams of Pharaoh are one. What God is about to do he has declared to Pharaoh. </a:t>
            </a:r>
            <a:r>
              <a:rPr lang="en-US" sz="2100" b="1" baseline="30000" dirty="0"/>
              <a:t>26</a:t>
            </a:r>
            <a:r>
              <a:rPr lang="en-US" sz="2100" dirty="0"/>
              <a:t>The seven good cattle are seven years; and the seven good heads of grain are seven years. </a:t>
            </a:r>
            <a:r>
              <a:rPr lang="en-US" sz="2100" b="1" baseline="30000" dirty="0"/>
              <a:t>27</a:t>
            </a:r>
            <a:r>
              <a:rPr lang="en-US" sz="2100" dirty="0"/>
              <a:t>The seven thin and ugly cattle that came up after them are seven years, and also the seven empty heads of grain blasted with the east wind; they will be seven years of famine. </a:t>
            </a:r>
            <a:r>
              <a:rPr lang="en-US" sz="2100" b="1" baseline="30000" dirty="0"/>
              <a:t>28</a:t>
            </a:r>
            <a:r>
              <a:rPr lang="en-US" sz="2100" dirty="0"/>
              <a:t>That is the thing which I have spoken to Pharaoh. God has shown Pharaoh what he is about to do…</a:t>
            </a:r>
          </a:p>
        </p:txBody>
      </p:sp>
      <p:pic>
        <p:nvPicPr>
          <p:cNvPr id="5" name="Picture 4" descr="A group of people posing for the camera&#10;&#10;Description automatically generated">
            <a:extLst>
              <a:ext uri="{FF2B5EF4-FFF2-40B4-BE49-F238E27FC236}">
                <a16:creationId xmlns:a16="http://schemas.microsoft.com/office/drawing/2014/main" id="{17C3F244-E487-504F-BD0C-212FAD8A1539}"/>
              </a:ext>
            </a:extLst>
          </p:cNvPr>
          <p:cNvPicPr>
            <a:picLocks noChangeAspect="1"/>
          </p:cNvPicPr>
          <p:nvPr/>
        </p:nvPicPr>
        <p:blipFill>
          <a:blip r:embed="rId2"/>
          <a:stretch>
            <a:fillRect/>
          </a:stretch>
        </p:blipFill>
        <p:spPr>
          <a:xfrm>
            <a:off x="6998994" y="612231"/>
            <a:ext cx="4672269" cy="3807637"/>
          </a:xfrm>
          <a:prstGeom prst="rect">
            <a:avLst/>
          </a:prstGeom>
        </p:spPr>
      </p:pic>
      <p:sp>
        <p:nvSpPr>
          <p:cNvPr id="7" name="Content Placeholder 2">
            <a:extLst>
              <a:ext uri="{FF2B5EF4-FFF2-40B4-BE49-F238E27FC236}">
                <a16:creationId xmlns:a16="http://schemas.microsoft.com/office/drawing/2014/main" id="{0865DCAA-434D-084C-B998-7090F80A2EED}"/>
              </a:ext>
            </a:extLst>
          </p:cNvPr>
          <p:cNvSpPr txBox="1">
            <a:spLocks/>
          </p:cNvSpPr>
          <p:nvPr/>
        </p:nvSpPr>
        <p:spPr>
          <a:xfrm>
            <a:off x="292692" y="4506098"/>
            <a:ext cx="11486111" cy="2262694"/>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300" b="1" baseline="30000" dirty="0"/>
              <a:t>32</a:t>
            </a:r>
            <a:r>
              <a:rPr lang="en-US" sz="2300" dirty="0"/>
              <a:t>The dream was given to Pharaoh, because the thing is established by God, and God will shortly bring it to pass. </a:t>
            </a:r>
            <a:r>
              <a:rPr lang="en-US" sz="2300" b="1" baseline="30000" dirty="0"/>
              <a:t>33</a:t>
            </a:r>
            <a:r>
              <a:rPr lang="en-US" sz="2300" dirty="0"/>
              <a:t>“Now therefore let Pharaoh look for a discreet and wise man, and set him over the land of Egypt. </a:t>
            </a:r>
            <a:r>
              <a:rPr lang="en-US" sz="2300" b="1" baseline="30000" dirty="0"/>
              <a:t>34</a:t>
            </a:r>
            <a:r>
              <a:rPr lang="en-US" sz="2300" dirty="0"/>
              <a:t>Let Pharaoh do this and let him appoint overseers over the land, and take up the fifth part of the land of Egypt’s produce in the seven plenteous years. </a:t>
            </a:r>
            <a:r>
              <a:rPr lang="en-US" sz="2300" b="1" baseline="30000" dirty="0"/>
              <a:t>35</a:t>
            </a:r>
            <a:r>
              <a:rPr lang="en-US" sz="2300" dirty="0"/>
              <a:t>Let them gather all the food of these good years that come, and store grain under the hand of Pharaoh for food in the cities, and let them keep it. </a:t>
            </a:r>
            <a:r>
              <a:rPr lang="en-US" sz="2300" b="1" baseline="30000" dirty="0"/>
              <a:t>36</a:t>
            </a:r>
            <a:r>
              <a:rPr lang="en-US" sz="2300" dirty="0"/>
              <a:t>The food will be to supply the land against the seven years of famine which will be in the land of Egypt; so that the land will not perish through the famine.”</a:t>
            </a:r>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320349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23926"/>
            <a:ext cx="4797450" cy="1476310"/>
          </a:xfrm>
        </p:spPr>
        <p:txBody>
          <a:bodyPr>
            <a:normAutofit/>
          </a:bodyPr>
          <a:lstStyle/>
          <a:p>
            <a:r>
              <a:rPr lang="en-US" dirty="0"/>
              <a:t>Genesis 41: 37-42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12233" y="2448374"/>
            <a:ext cx="5430644" cy="2498959"/>
          </a:xfrm>
        </p:spPr>
        <p:txBody>
          <a:bodyPr>
            <a:normAutofit fontScale="85000" lnSpcReduction="10000"/>
          </a:bodyPr>
          <a:lstStyle/>
          <a:p>
            <a:pPr algn="just"/>
            <a:r>
              <a:rPr lang="en-US" sz="2800" b="1" baseline="30000" dirty="0"/>
              <a:t>37</a:t>
            </a:r>
            <a:r>
              <a:rPr lang="en-US" sz="2800" dirty="0"/>
              <a:t>The thing was good in the eyes of Pharaoh, and in the eyes of all his servants. </a:t>
            </a:r>
            <a:r>
              <a:rPr lang="en-US" sz="2800" b="1" baseline="30000" dirty="0"/>
              <a:t>38</a:t>
            </a:r>
            <a:r>
              <a:rPr lang="en-US" sz="2800" dirty="0"/>
              <a:t>Pharaoh said to his servants, “Can we find such a one as this, a man in whom is the Spirit of God?” </a:t>
            </a:r>
            <a:r>
              <a:rPr lang="en-US" sz="2800" b="1" baseline="30000" dirty="0"/>
              <a:t>39</a:t>
            </a:r>
            <a:r>
              <a:rPr lang="en-US" sz="2800" dirty="0"/>
              <a:t>Pharaoh said to Joseph, “Because God has shown you all of this, there is no one so discreet and wise as you.</a:t>
            </a:r>
          </a:p>
          <a:p>
            <a:pPr marL="0" indent="0">
              <a:buNone/>
            </a:pPr>
            <a:endParaRPr lang="en-US" dirty="0"/>
          </a:p>
        </p:txBody>
      </p:sp>
      <p:pic>
        <p:nvPicPr>
          <p:cNvPr id="5" name="Picture 4" descr="A picture containing rug&#10;&#10;Description automatically generated">
            <a:extLst>
              <a:ext uri="{FF2B5EF4-FFF2-40B4-BE49-F238E27FC236}">
                <a16:creationId xmlns:a16="http://schemas.microsoft.com/office/drawing/2014/main" id="{A1C0217B-CEFD-1B4B-8028-8D939C79E812}"/>
              </a:ext>
            </a:extLst>
          </p:cNvPr>
          <p:cNvPicPr>
            <a:picLocks noChangeAspect="1"/>
          </p:cNvPicPr>
          <p:nvPr/>
        </p:nvPicPr>
        <p:blipFill>
          <a:blip r:embed="rId2"/>
          <a:stretch>
            <a:fillRect/>
          </a:stretch>
        </p:blipFill>
        <p:spPr>
          <a:xfrm>
            <a:off x="5908870" y="646769"/>
            <a:ext cx="5833364" cy="4192858"/>
          </a:xfrm>
          <a:prstGeom prst="rect">
            <a:avLst/>
          </a:prstGeom>
        </p:spPr>
      </p:pic>
      <p:sp>
        <p:nvSpPr>
          <p:cNvPr id="7" name="Content Placeholder 2">
            <a:extLst>
              <a:ext uri="{FF2B5EF4-FFF2-40B4-BE49-F238E27FC236}">
                <a16:creationId xmlns:a16="http://schemas.microsoft.com/office/drawing/2014/main" id="{5BBC4CD3-B4BB-2540-91F3-95C85E3A5A97}"/>
              </a:ext>
            </a:extLst>
          </p:cNvPr>
          <p:cNvSpPr txBox="1">
            <a:spLocks/>
          </p:cNvSpPr>
          <p:nvPr/>
        </p:nvSpPr>
        <p:spPr>
          <a:xfrm>
            <a:off x="349406" y="4954676"/>
            <a:ext cx="11530361" cy="249895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40</a:t>
            </a:r>
            <a:r>
              <a:rPr lang="en-US" sz="2400" dirty="0"/>
              <a:t>You shall be over my house. All my people will be ruled according to your word. Only in the throne I will be greater than you.” </a:t>
            </a:r>
            <a:r>
              <a:rPr lang="en-US" sz="2400" b="1" baseline="30000" dirty="0"/>
              <a:t>41</a:t>
            </a:r>
            <a:r>
              <a:rPr lang="en-US" sz="2400" dirty="0"/>
              <a:t>Pharaoh said to Joseph, “Behold, I have set you over all the land of Egypt.” </a:t>
            </a:r>
            <a:r>
              <a:rPr lang="en-US" sz="2400" b="1" baseline="30000" dirty="0"/>
              <a:t>42</a:t>
            </a:r>
            <a:r>
              <a:rPr lang="en-US" sz="2400" dirty="0"/>
              <a:t>Pharaoh took off his signet ring from his hand, and put it on Joseph’s hand, and arrayed him in robes of fine linen, and put a gold chain about his neck.</a:t>
            </a:r>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99193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039060" cy="1499616"/>
          </a:xfrm>
        </p:spPr>
        <p:txBody>
          <a:bodyPr/>
          <a:lstStyle/>
          <a:p>
            <a:r>
              <a:rPr lang="en-US" dirty="0"/>
              <a:t>Genesis 41: 45-52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05161" y="2101239"/>
            <a:ext cx="6377894" cy="3144644"/>
          </a:xfrm>
        </p:spPr>
        <p:txBody>
          <a:bodyPr>
            <a:normAutofit fontScale="92500" lnSpcReduction="20000"/>
          </a:bodyPr>
          <a:lstStyle/>
          <a:p>
            <a:pPr algn="just"/>
            <a:r>
              <a:rPr lang="en-US" sz="2400" b="1" baseline="30000" dirty="0"/>
              <a:t>45</a:t>
            </a:r>
            <a:r>
              <a:rPr lang="en-US" sz="2400" dirty="0"/>
              <a:t>Pharaoh called Joseph’s name </a:t>
            </a:r>
            <a:r>
              <a:rPr lang="en-US" sz="2400" dirty="0" err="1"/>
              <a:t>Zaphenath-Paneah</a:t>
            </a:r>
            <a:r>
              <a:rPr lang="en-US" sz="2400" dirty="0"/>
              <a:t>. He gave him </a:t>
            </a:r>
            <a:r>
              <a:rPr lang="en-US" sz="2400" dirty="0" err="1"/>
              <a:t>Asenath</a:t>
            </a:r>
            <a:r>
              <a:rPr lang="en-US" sz="2400" dirty="0"/>
              <a:t>, the daughter of </a:t>
            </a:r>
            <a:r>
              <a:rPr lang="en-US" sz="2400" dirty="0" err="1"/>
              <a:t>Potiphera</a:t>
            </a:r>
            <a:r>
              <a:rPr lang="en-US" sz="2400" dirty="0"/>
              <a:t> priest of On as a wife. Joseph went out over the land of Egypt.</a:t>
            </a:r>
          </a:p>
          <a:p>
            <a:pPr algn="just"/>
            <a:r>
              <a:rPr lang="en-US" sz="2400" b="1" baseline="30000" dirty="0"/>
              <a:t>46</a:t>
            </a:r>
            <a:r>
              <a:rPr lang="en-US" sz="2400" dirty="0"/>
              <a:t>Joseph was thirty years old when he stood before Pharaoh king of Egypt. Joseph went out from the presence of Pharaoh, and went throughout all the land of Egypt. </a:t>
            </a:r>
            <a:r>
              <a:rPr lang="en-US" sz="2400" b="1" baseline="30000" dirty="0"/>
              <a:t>47</a:t>
            </a:r>
            <a:r>
              <a:rPr lang="en-US" sz="2400" dirty="0"/>
              <a:t>In the seven plenteous years the earth produced abundantly. </a:t>
            </a:r>
            <a:r>
              <a:rPr lang="en-US" sz="2400" b="1" baseline="30000" dirty="0"/>
              <a:t>48</a:t>
            </a:r>
            <a:r>
              <a:rPr lang="en-US" sz="2400" dirty="0"/>
              <a:t>He gathered up all the food of the seven years which were in the land of Egypt, and laid up the food in the cities. He stored food in each city from the fields around that city.</a:t>
            </a:r>
          </a:p>
          <a:p>
            <a:endParaRPr lang="en-US" sz="8800" dirty="0"/>
          </a:p>
          <a:p>
            <a:pPr marL="0" indent="0">
              <a:buNone/>
            </a:pPr>
            <a:endParaRPr lang="en-US" dirty="0"/>
          </a:p>
        </p:txBody>
      </p:sp>
      <p:pic>
        <p:nvPicPr>
          <p:cNvPr id="11" name="Picture 10" descr="A group of people posing for the camera&#10;&#10;Description automatically generated">
            <a:extLst>
              <a:ext uri="{FF2B5EF4-FFF2-40B4-BE49-F238E27FC236}">
                <a16:creationId xmlns:a16="http://schemas.microsoft.com/office/drawing/2014/main" id="{FC08A9C9-6D62-AE47-A25D-AD846ACC02CD}"/>
              </a:ext>
            </a:extLst>
          </p:cNvPr>
          <p:cNvPicPr>
            <a:picLocks noChangeAspect="1"/>
          </p:cNvPicPr>
          <p:nvPr/>
        </p:nvPicPr>
        <p:blipFill>
          <a:blip r:embed="rId2"/>
          <a:stretch>
            <a:fillRect/>
          </a:stretch>
        </p:blipFill>
        <p:spPr>
          <a:xfrm>
            <a:off x="6947168" y="1594624"/>
            <a:ext cx="4890092" cy="3352414"/>
          </a:xfrm>
          <a:prstGeom prst="rect">
            <a:avLst/>
          </a:prstGeom>
        </p:spPr>
      </p:pic>
      <p:sp>
        <p:nvSpPr>
          <p:cNvPr id="5" name="Content Placeholder 2">
            <a:extLst>
              <a:ext uri="{FF2B5EF4-FFF2-40B4-BE49-F238E27FC236}">
                <a16:creationId xmlns:a16="http://schemas.microsoft.com/office/drawing/2014/main" id="{8B911C1F-C914-BD4B-AF1A-C92C2A0E708F}"/>
              </a:ext>
            </a:extLst>
          </p:cNvPr>
          <p:cNvSpPr txBox="1">
            <a:spLocks/>
          </p:cNvSpPr>
          <p:nvPr/>
        </p:nvSpPr>
        <p:spPr>
          <a:xfrm>
            <a:off x="323989" y="5053194"/>
            <a:ext cx="11462850" cy="187240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49</a:t>
            </a:r>
            <a:r>
              <a:rPr lang="en-US" dirty="0"/>
              <a:t>Joseph laid up grain as the sand of the sea until he stopped counting for it was without number. </a:t>
            </a:r>
            <a:r>
              <a:rPr lang="en-US" b="1" baseline="30000" dirty="0"/>
              <a:t>50</a:t>
            </a:r>
            <a:r>
              <a:rPr lang="en-US" dirty="0"/>
              <a:t>To Joseph were born two sons before the year of famine came, whom </a:t>
            </a:r>
            <a:r>
              <a:rPr lang="en-US" dirty="0" err="1"/>
              <a:t>Asenath</a:t>
            </a:r>
            <a:r>
              <a:rPr lang="en-US" dirty="0"/>
              <a:t>, the daughter of </a:t>
            </a:r>
            <a:r>
              <a:rPr lang="en-US" dirty="0" err="1"/>
              <a:t>Potiphera</a:t>
            </a:r>
            <a:r>
              <a:rPr lang="en-US" dirty="0"/>
              <a:t> priest of On, bore to him. </a:t>
            </a:r>
            <a:r>
              <a:rPr lang="en-US" b="1" baseline="30000" dirty="0"/>
              <a:t>51</a:t>
            </a:r>
            <a:r>
              <a:rPr lang="en-US" dirty="0"/>
              <a:t>Joseph called the name of the firstborn Manasseh, “For”, he said, “God has made me forget all my toil, and all my father’s house.” </a:t>
            </a:r>
            <a:r>
              <a:rPr lang="en-US" b="1" baseline="30000" dirty="0"/>
              <a:t>52</a:t>
            </a:r>
            <a:r>
              <a:rPr lang="en-US" dirty="0"/>
              <a:t>The name of the second, he called Ephraim: “For God has made me fruitful in the land of my affliction.”</a:t>
            </a:r>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147653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5421919" cy="1579791"/>
          </a:xfrm>
        </p:spPr>
        <p:txBody>
          <a:bodyPr/>
          <a:lstStyle/>
          <a:p>
            <a:r>
              <a:rPr lang="en-US" dirty="0"/>
              <a:t>Genesis 41: 53-57</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16904" y="2574813"/>
            <a:ext cx="6010507" cy="4203549"/>
          </a:xfrm>
        </p:spPr>
        <p:txBody>
          <a:bodyPr>
            <a:normAutofit lnSpcReduction="10000"/>
          </a:bodyPr>
          <a:lstStyle/>
          <a:p>
            <a:pPr algn="just"/>
            <a:r>
              <a:rPr lang="en-US" sz="2300" b="1" baseline="30000" dirty="0"/>
              <a:t>53</a:t>
            </a:r>
            <a:r>
              <a:rPr lang="en-US" sz="2300" dirty="0"/>
              <a:t>The seven years of plenty, that were in the land of Egypt, came to an end. </a:t>
            </a:r>
            <a:r>
              <a:rPr lang="en-US" sz="2300" b="1" baseline="30000" dirty="0"/>
              <a:t>54</a:t>
            </a:r>
            <a:r>
              <a:rPr lang="en-US" sz="2300" dirty="0"/>
              <a:t>The seven years of famine began to come, just as Joseph had said. There was famine in all lands, but in all the land of Egypt there was bread. </a:t>
            </a:r>
            <a:r>
              <a:rPr lang="en-US" sz="2300" b="1" baseline="30000" dirty="0"/>
              <a:t>55</a:t>
            </a:r>
            <a:r>
              <a:rPr lang="en-US" sz="2300" dirty="0"/>
              <a:t>When all the land of Egypt was famished the people cried to Pharaoh for bread and Pharaoh said to all the Egyptians, “Go to Joseph. What he says to you, do.” </a:t>
            </a:r>
            <a:r>
              <a:rPr lang="en-US" sz="2300" b="1" baseline="30000" dirty="0"/>
              <a:t>56</a:t>
            </a:r>
            <a:r>
              <a:rPr lang="en-US" sz="2300" dirty="0"/>
              <a:t>The famine was over all the surface of the earth. Joseph opened all the store houses, and sold to the Egyptians. The famine was severe in the land of Egypt. </a:t>
            </a:r>
            <a:r>
              <a:rPr lang="en-US" sz="2300" b="1" baseline="30000" dirty="0"/>
              <a:t>57</a:t>
            </a:r>
            <a:r>
              <a:rPr lang="en-US" sz="2300" dirty="0"/>
              <a:t>All countries came into Egypt, to Joseph to buy grain, because the famine was severe in all the earth.</a:t>
            </a:r>
          </a:p>
          <a:p>
            <a:pPr marL="0" indent="0">
              <a:buNone/>
            </a:pPr>
            <a:endParaRPr lang="en-US" dirty="0"/>
          </a:p>
        </p:txBody>
      </p:sp>
      <p:pic>
        <p:nvPicPr>
          <p:cNvPr id="6" name="Picture 5" descr="A picture containing indoor, table, sitting, small&#10;&#10;Description automatically generated">
            <a:extLst>
              <a:ext uri="{FF2B5EF4-FFF2-40B4-BE49-F238E27FC236}">
                <a16:creationId xmlns:a16="http://schemas.microsoft.com/office/drawing/2014/main" id="{8EEEFDC8-419A-9048-84CC-DA88898BD98D}"/>
              </a:ext>
            </a:extLst>
          </p:cNvPr>
          <p:cNvPicPr>
            <a:picLocks noChangeAspect="1"/>
          </p:cNvPicPr>
          <p:nvPr/>
        </p:nvPicPr>
        <p:blipFill>
          <a:blip r:embed="rId2"/>
          <a:stretch>
            <a:fillRect/>
          </a:stretch>
        </p:blipFill>
        <p:spPr>
          <a:xfrm>
            <a:off x="6478859" y="1970727"/>
            <a:ext cx="5322849" cy="4496981"/>
          </a:xfrm>
          <a:prstGeom prst="rect">
            <a:avLst/>
          </a:prstGeom>
        </p:spPr>
      </p:pic>
      <p:sp>
        <p:nvSpPr>
          <p:cNvPr id="7" name="TextBox 6">
            <a:extLst>
              <a:ext uri="{FF2B5EF4-FFF2-40B4-BE49-F238E27FC236}">
                <a16:creationId xmlns:a16="http://schemas.microsoft.com/office/drawing/2014/main" id="{A7D98202-3069-5B4B-B306-841CE79F3F4E}"/>
              </a:ext>
            </a:extLst>
          </p:cNvPr>
          <p:cNvSpPr txBox="1"/>
          <p:nvPr/>
        </p:nvSpPr>
        <p:spPr>
          <a:xfrm>
            <a:off x="6377894" y="6446964"/>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883954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77207" y="2938569"/>
            <a:ext cx="10591610" cy="3334215"/>
          </a:xfrm>
        </p:spPr>
        <p:txBody>
          <a:bodyPr>
            <a:normAutofit/>
          </a:bodyPr>
          <a:lstStyle/>
          <a:p>
            <a:pPr marL="514350" indent="-514350">
              <a:buFont typeface="+mj-lt"/>
              <a:buAutoNum type="arabicPeriod" startAt="12"/>
            </a:pPr>
            <a:r>
              <a:rPr lang="en-US" sz="3200" dirty="0"/>
              <a:t> In what regard was the Pharaoh a wise ruler?</a:t>
            </a:r>
          </a:p>
          <a:p>
            <a:pPr marL="514350" indent="-514350">
              <a:buFont typeface="+mj-lt"/>
              <a:buAutoNum type="arabicPeriod" startAt="12"/>
            </a:pPr>
            <a:endParaRPr lang="en-US" sz="3200" dirty="0"/>
          </a:p>
          <a:p>
            <a:pPr marL="514350" indent="-514350">
              <a:buFont typeface="+mj-lt"/>
              <a:buAutoNum type="arabicPeriod" startAt="12"/>
            </a:pPr>
            <a:r>
              <a:rPr lang="en-US" sz="3200" dirty="0"/>
              <a:t> How many children did Joseph have with his Egyptian wife? </a:t>
            </a:r>
          </a:p>
          <a:p>
            <a:endParaRPr lang="en-US" sz="2800" dirty="0"/>
          </a:p>
          <a:p>
            <a:endParaRPr lang="en-US" sz="2800" dirty="0"/>
          </a:p>
        </p:txBody>
      </p:sp>
    </p:spTree>
    <p:extLst>
      <p:ext uri="{BB962C8B-B14F-4D97-AF65-F5344CB8AC3E}">
        <p14:creationId xmlns:p14="http://schemas.microsoft.com/office/powerpoint/2010/main" val="36984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0E49107C-0629-B74F-BA44-198338D7B9C7}"/>
              </a:ext>
            </a:extLst>
          </p:cNvPr>
          <p:cNvSpPr>
            <a:spLocks noGrp="1"/>
          </p:cNvSpPr>
          <p:nvPr>
            <p:ph idx="1"/>
          </p:nvPr>
        </p:nvSpPr>
        <p:spPr>
          <a:xfrm>
            <a:off x="553068" y="2492746"/>
            <a:ext cx="10662191"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endParaRPr lang="en-US" sz="3200" baseline="30000" dirty="0"/>
          </a:p>
          <a:p>
            <a:pPr>
              <a:buFont typeface="Arial" panose="020B0604020202020204" pitchFamily="34" charset="0"/>
              <a:buChar char="•"/>
            </a:pPr>
            <a:r>
              <a:rPr lang="en-US" sz="3200" dirty="0"/>
              <a:t> Unless otherwise indicated, all images were downloaded  </a:t>
            </a:r>
            <a:r>
              <a:rPr lang="en-US" sz="3200"/>
              <a:t>from Wikimedia.</a:t>
            </a:r>
            <a:endParaRPr lang="en-US" sz="3200" dirty="0"/>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23257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78881" y="579319"/>
            <a:ext cx="4942417" cy="1572865"/>
          </a:xfrm>
        </p:spPr>
        <p:txBody>
          <a:bodyPr/>
          <a:lstStyle/>
          <a:p>
            <a:r>
              <a:rPr lang="en-US" dirty="0"/>
              <a:t>Genesis 37: 9-11</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75041" y="2152184"/>
            <a:ext cx="5895663" cy="4805172"/>
          </a:xfrm>
        </p:spPr>
        <p:txBody>
          <a:bodyPr>
            <a:normAutofit/>
          </a:bodyPr>
          <a:lstStyle/>
          <a:p>
            <a:pPr algn="just"/>
            <a:r>
              <a:rPr lang="en-US" sz="2600" b="1" baseline="30000" dirty="0"/>
              <a:t>9</a:t>
            </a:r>
            <a:r>
              <a:rPr lang="en-US" sz="2600" dirty="0"/>
              <a:t>He dreamed yet another dream and told it to his brothers and said, “Behold, I have dreamed yet another dream: and behold, the sun and the moon and eleven stars bowed down to me.” </a:t>
            </a:r>
            <a:r>
              <a:rPr lang="en-US" sz="2600" b="1" baseline="30000" dirty="0"/>
              <a:t>10</a:t>
            </a:r>
            <a:r>
              <a:rPr lang="en-US" sz="2600" dirty="0"/>
              <a:t>He told it to his father and to his brothers. His father rebuked him, and said to him, “What is this dream that you have dreamed? Will I and your mother and your brothers indeed come to bow ourselves down to the earth before you?” </a:t>
            </a:r>
            <a:r>
              <a:rPr lang="en-US" sz="2600" b="1" baseline="30000" dirty="0"/>
              <a:t>11</a:t>
            </a:r>
            <a:r>
              <a:rPr lang="en-US" sz="2600" dirty="0"/>
              <a:t>His brothers envied him but his father kept this account in mind.</a:t>
            </a:r>
          </a:p>
        </p:txBody>
      </p:sp>
      <p:pic>
        <p:nvPicPr>
          <p:cNvPr id="6" name="Picture 5" descr="A person on a bed&#10;&#10;Description automatically generated">
            <a:extLst>
              <a:ext uri="{FF2B5EF4-FFF2-40B4-BE49-F238E27FC236}">
                <a16:creationId xmlns:a16="http://schemas.microsoft.com/office/drawing/2014/main" id="{868FCBBB-1106-3F40-95BD-615EFC2E877B}"/>
              </a:ext>
            </a:extLst>
          </p:cNvPr>
          <p:cNvPicPr>
            <a:picLocks noChangeAspect="1"/>
          </p:cNvPicPr>
          <p:nvPr/>
        </p:nvPicPr>
        <p:blipFill>
          <a:blip r:embed="rId2"/>
          <a:stretch>
            <a:fillRect/>
          </a:stretch>
        </p:blipFill>
        <p:spPr>
          <a:xfrm>
            <a:off x="6471041" y="0"/>
            <a:ext cx="5720959" cy="6858000"/>
          </a:xfrm>
          <a:prstGeom prst="rect">
            <a:avLst/>
          </a:prstGeom>
        </p:spPr>
      </p:pic>
    </p:spTree>
    <p:extLst>
      <p:ext uri="{BB962C8B-B14F-4D97-AF65-F5344CB8AC3E}">
        <p14:creationId xmlns:p14="http://schemas.microsoft.com/office/powerpoint/2010/main" val="238914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43393" y="2520176"/>
            <a:ext cx="10591610" cy="4023360"/>
          </a:xfrm>
        </p:spPr>
        <p:txBody>
          <a:bodyPr>
            <a:normAutofit/>
          </a:bodyPr>
          <a:lstStyle/>
          <a:p>
            <a:pPr marL="514350" indent="-514350">
              <a:buFont typeface="+mj-lt"/>
              <a:buAutoNum type="arabicPeriod"/>
            </a:pPr>
            <a:r>
              <a:rPr lang="en-US" sz="3200" dirty="0"/>
              <a:t>How was Jacob at fault in how he treated his sons?</a:t>
            </a:r>
          </a:p>
          <a:p>
            <a:pPr marL="514350" indent="-514350">
              <a:buFont typeface="+mj-lt"/>
              <a:buAutoNum type="arabicPeriod"/>
            </a:pPr>
            <a:endParaRPr lang="en-US" sz="3200" dirty="0"/>
          </a:p>
          <a:p>
            <a:pPr marL="514350" indent="-514350">
              <a:buFont typeface="+mj-lt"/>
              <a:buAutoNum type="arabicPeriod"/>
            </a:pPr>
            <a:r>
              <a:rPr lang="en-US" sz="3200" dirty="0"/>
              <a:t>Why do you think that Joseph was his favorite son?</a:t>
            </a:r>
          </a:p>
          <a:p>
            <a:pPr marL="514350" indent="-514350">
              <a:buFont typeface="+mj-lt"/>
              <a:buAutoNum type="arabicPeriod"/>
            </a:pPr>
            <a:endParaRPr lang="en-US" sz="3200" dirty="0"/>
          </a:p>
          <a:p>
            <a:pPr marL="514350" indent="-514350">
              <a:buFont typeface="+mj-lt"/>
              <a:buAutoNum type="arabicPeriod"/>
            </a:pPr>
            <a:r>
              <a:rPr lang="en-US" sz="3200" dirty="0"/>
              <a:t>Why did Jacob reprimand Joseph? How was Joseph at fault?</a:t>
            </a:r>
          </a:p>
          <a:p>
            <a:endParaRPr lang="en-US" sz="2800" dirty="0"/>
          </a:p>
          <a:p>
            <a:endParaRPr lang="en-US" sz="2800" dirty="0"/>
          </a:p>
        </p:txBody>
      </p:sp>
    </p:spTree>
    <p:extLst>
      <p:ext uri="{BB962C8B-B14F-4D97-AF65-F5344CB8AC3E}">
        <p14:creationId xmlns:p14="http://schemas.microsoft.com/office/powerpoint/2010/main" val="38643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7730" y="612775"/>
            <a:ext cx="5600338" cy="1499616"/>
          </a:xfrm>
        </p:spPr>
        <p:txBody>
          <a:bodyPr>
            <a:normAutofit/>
          </a:bodyPr>
          <a:lstStyle/>
          <a:p>
            <a:r>
              <a:rPr lang="en-US" dirty="0"/>
              <a:t>Genesis 37: 12-13, 17-24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82343" y="4399745"/>
            <a:ext cx="11598826" cy="2563777"/>
          </a:xfrm>
        </p:spPr>
        <p:txBody>
          <a:bodyPr>
            <a:normAutofit lnSpcReduction="10000"/>
          </a:bodyPr>
          <a:lstStyle/>
          <a:p>
            <a:pPr algn="just"/>
            <a:r>
              <a:rPr lang="en-US" sz="2100" b="1" baseline="30000" dirty="0"/>
              <a:t>19</a:t>
            </a:r>
            <a:r>
              <a:rPr lang="en-US" sz="2100" dirty="0"/>
              <a:t>They said to one another, “Behold, this dreamer comes. </a:t>
            </a:r>
            <a:r>
              <a:rPr lang="en-US" sz="2100" b="1" baseline="30000" dirty="0"/>
              <a:t>20</a:t>
            </a:r>
            <a:r>
              <a:rPr lang="en-US" sz="2100" dirty="0"/>
              <a:t>Come now therefore and let’s kill him and cast him into one of the pits and we will say, ‘An evil animal has devoured him.’ We will see what will become of his dreams.”</a:t>
            </a:r>
          </a:p>
          <a:p>
            <a:pPr algn="just"/>
            <a:r>
              <a:rPr lang="en-US" sz="2100" b="1" baseline="30000" dirty="0"/>
              <a:t>21</a:t>
            </a:r>
            <a:r>
              <a:rPr lang="en-US" sz="2100" dirty="0"/>
              <a:t>Reuben heard it and delivered him out of their hand, and said “Let’s not take his life.” </a:t>
            </a:r>
            <a:r>
              <a:rPr lang="en-US" sz="2100" b="1" baseline="30000" dirty="0"/>
              <a:t>22</a:t>
            </a:r>
            <a:r>
              <a:rPr lang="en-US" sz="2100" dirty="0"/>
              <a:t>Reuben said to them, “Shed no blood. Throw him into this pit that is in the wilderness but lay no hand on him”—that he might deliver him out of their hand, to restore him to his father. </a:t>
            </a:r>
            <a:r>
              <a:rPr lang="en-US" sz="2100" b="1" baseline="30000" dirty="0"/>
              <a:t>23</a:t>
            </a:r>
            <a:r>
              <a:rPr lang="en-US" sz="2100" dirty="0"/>
              <a:t>When Joseph came to his brothers, they stripped Joseph of the tunic of many colors that was on him </a:t>
            </a:r>
            <a:r>
              <a:rPr lang="en-US" sz="2100" b="1" baseline="30000" dirty="0"/>
              <a:t>24</a:t>
            </a:r>
            <a:r>
              <a:rPr lang="en-US" sz="2100" dirty="0"/>
              <a:t>and they took him and threw him into the pit. The pit was empty. There was no water in it.</a:t>
            </a:r>
          </a:p>
          <a:p>
            <a:endParaRPr lang="en-US" dirty="0"/>
          </a:p>
          <a:p>
            <a:pPr marL="0" indent="0">
              <a:buNone/>
            </a:pPr>
            <a:endParaRPr lang="en-US" dirty="0"/>
          </a:p>
        </p:txBody>
      </p:sp>
      <p:pic>
        <p:nvPicPr>
          <p:cNvPr id="6" name="Picture 5" descr="A group of people around each other&#10;&#10;Description automatically generated">
            <a:extLst>
              <a:ext uri="{FF2B5EF4-FFF2-40B4-BE49-F238E27FC236}">
                <a16:creationId xmlns:a16="http://schemas.microsoft.com/office/drawing/2014/main" id="{71C1EF1B-0300-3F4E-90DF-D99A81C63955}"/>
              </a:ext>
            </a:extLst>
          </p:cNvPr>
          <p:cNvPicPr>
            <a:picLocks noChangeAspect="1"/>
          </p:cNvPicPr>
          <p:nvPr/>
        </p:nvPicPr>
        <p:blipFill>
          <a:blip r:embed="rId2"/>
          <a:stretch>
            <a:fillRect/>
          </a:stretch>
        </p:blipFill>
        <p:spPr>
          <a:xfrm>
            <a:off x="7125628" y="858643"/>
            <a:ext cx="4755541" cy="3426183"/>
          </a:xfrm>
          <a:prstGeom prst="rect">
            <a:avLst/>
          </a:prstGeom>
        </p:spPr>
      </p:pic>
      <p:sp>
        <p:nvSpPr>
          <p:cNvPr id="5" name="Content Placeholder 2">
            <a:extLst>
              <a:ext uri="{FF2B5EF4-FFF2-40B4-BE49-F238E27FC236}">
                <a16:creationId xmlns:a16="http://schemas.microsoft.com/office/drawing/2014/main" id="{D2A20418-327E-F34F-9FD8-49BDA2D3A47C}"/>
              </a:ext>
            </a:extLst>
          </p:cNvPr>
          <p:cNvSpPr txBox="1">
            <a:spLocks/>
          </p:cNvSpPr>
          <p:nvPr/>
        </p:nvSpPr>
        <p:spPr>
          <a:xfrm>
            <a:off x="282343" y="1901873"/>
            <a:ext cx="6741902" cy="2563777"/>
          </a:xfrm>
          <a:prstGeom prst="rect">
            <a:avLst/>
          </a:prstGeom>
        </p:spPr>
        <p:txBody>
          <a:bodyPr vert="horz" lIns="45720" tIns="45720" rIns="4572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3800" b="1" baseline="30000" dirty="0"/>
              <a:t>12</a:t>
            </a:r>
            <a:r>
              <a:rPr lang="en-US" sz="3800" dirty="0"/>
              <a:t>His brothers went to feed their father’s flock in Shechem. </a:t>
            </a:r>
            <a:r>
              <a:rPr lang="en-US" sz="3800" b="1" baseline="30000" dirty="0"/>
              <a:t>13 </a:t>
            </a:r>
            <a:r>
              <a:rPr lang="en-US" sz="3800" dirty="0"/>
              <a:t>Israel said to Joseph, “Aren’t your brothers feeding the flock in Shechem? Come and I will send you to them.” He said to him, “Here I am.”</a:t>
            </a:r>
          </a:p>
          <a:p>
            <a:pPr algn="just"/>
            <a:r>
              <a:rPr lang="en-US" sz="3800" b="1" baseline="30000" dirty="0"/>
              <a:t>17</a:t>
            </a:r>
            <a:r>
              <a:rPr lang="en-US" sz="3800" dirty="0"/>
              <a:t>The man said, “They have left here, for I heard them say, ‘Let’s go to Dothan.’”</a:t>
            </a:r>
          </a:p>
          <a:p>
            <a:pPr algn="just"/>
            <a:r>
              <a:rPr lang="en-US" sz="3800" dirty="0"/>
              <a:t>Joseph went after his brothers and found them in Dothan. </a:t>
            </a:r>
            <a:r>
              <a:rPr lang="en-US" sz="3800" b="1" baseline="30000" dirty="0"/>
              <a:t>18</a:t>
            </a:r>
            <a:r>
              <a:rPr lang="en-US" sz="3800" dirty="0"/>
              <a:t>They saw him afar off and before he came near to them they conspired against him to kill him. </a:t>
            </a:r>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42457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578036" cy="1499616"/>
          </a:xfrm>
        </p:spPr>
        <p:txBody>
          <a:bodyPr/>
          <a:lstStyle/>
          <a:p>
            <a:r>
              <a:rPr lang="en-US" dirty="0"/>
              <a:t>Genesis 37: 25-29 </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182287" y="2101239"/>
            <a:ext cx="6341026" cy="3110689"/>
          </a:xfrm>
        </p:spPr>
        <p:txBody>
          <a:bodyPr>
            <a:normAutofit/>
          </a:bodyPr>
          <a:lstStyle/>
          <a:p>
            <a:pPr algn="just"/>
            <a:r>
              <a:rPr lang="en-US" sz="2300" b="1" baseline="30000" dirty="0"/>
              <a:t>25</a:t>
            </a:r>
            <a:r>
              <a:rPr lang="en-US" sz="2300" dirty="0"/>
              <a:t>They sat down to eat bread and they lifted up their eyes and looked and saw a caravan of Ishmaelites was coming from Gilead, with their camels bearing spices and balm and myrrh, going to carry it down to Egypt. </a:t>
            </a:r>
            <a:r>
              <a:rPr lang="en-US" sz="2300" b="1" baseline="30000" dirty="0"/>
              <a:t>26</a:t>
            </a:r>
            <a:r>
              <a:rPr lang="en-US" sz="2300" dirty="0"/>
              <a:t>Judah said to his brothers, “What profit is it if we kill our brother and conceal his blood? </a:t>
            </a:r>
            <a:r>
              <a:rPr lang="en-US" sz="2300" b="1" baseline="30000" dirty="0"/>
              <a:t>27</a:t>
            </a:r>
            <a:r>
              <a:rPr lang="en-US" sz="2300" dirty="0"/>
              <a:t>Come, and let’s sell him to the Ishmaelites, and not let our hand be on him; for he is our brother, our flesh.” His brothers listened to him. </a:t>
            </a:r>
          </a:p>
          <a:p>
            <a:pPr marL="0" indent="0">
              <a:buNone/>
            </a:pPr>
            <a:endParaRPr lang="en-US" dirty="0"/>
          </a:p>
        </p:txBody>
      </p:sp>
      <p:pic>
        <p:nvPicPr>
          <p:cNvPr id="6" name="Picture 5" descr="A crowd of people&#10;&#10;Description automatically generated">
            <a:extLst>
              <a:ext uri="{FF2B5EF4-FFF2-40B4-BE49-F238E27FC236}">
                <a16:creationId xmlns:a16="http://schemas.microsoft.com/office/drawing/2014/main" id="{00086729-1810-F843-A175-59054B5825B5}"/>
              </a:ext>
            </a:extLst>
          </p:cNvPr>
          <p:cNvPicPr>
            <a:picLocks noChangeAspect="1"/>
          </p:cNvPicPr>
          <p:nvPr/>
        </p:nvPicPr>
        <p:blipFill>
          <a:blip r:embed="rId2"/>
          <a:stretch>
            <a:fillRect/>
          </a:stretch>
        </p:blipFill>
        <p:spPr>
          <a:xfrm>
            <a:off x="6671881" y="1317977"/>
            <a:ext cx="5189263" cy="3657057"/>
          </a:xfrm>
          <a:prstGeom prst="rect">
            <a:avLst/>
          </a:prstGeom>
        </p:spPr>
      </p:pic>
      <p:sp>
        <p:nvSpPr>
          <p:cNvPr id="5" name="Content Placeholder 2">
            <a:extLst>
              <a:ext uri="{FF2B5EF4-FFF2-40B4-BE49-F238E27FC236}">
                <a16:creationId xmlns:a16="http://schemas.microsoft.com/office/drawing/2014/main" id="{AC87F43A-C766-E24C-8FEC-E4406A53E2F3}"/>
              </a:ext>
            </a:extLst>
          </p:cNvPr>
          <p:cNvSpPr txBox="1">
            <a:spLocks/>
          </p:cNvSpPr>
          <p:nvPr/>
        </p:nvSpPr>
        <p:spPr>
          <a:xfrm>
            <a:off x="182287" y="5129074"/>
            <a:ext cx="11827426" cy="158247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300" b="1" baseline="30000" dirty="0"/>
              <a:t>28</a:t>
            </a:r>
            <a:r>
              <a:rPr lang="en-US" sz="2300" dirty="0"/>
              <a:t>Midianites who were merchants passed by and they drew and lifted up Joseph out of the pit, and sold Joseph to the Ishmaelites for twenty pieces of silver. The merchants brought Joseph into Egypt.</a:t>
            </a:r>
          </a:p>
          <a:p>
            <a:pPr algn="just"/>
            <a:r>
              <a:rPr lang="en-US" sz="2300" b="1" baseline="30000" dirty="0"/>
              <a:t>29</a:t>
            </a:r>
            <a:r>
              <a:rPr lang="en-US" sz="2300" dirty="0"/>
              <a:t>Reuben returned to the pit, and saw that Joseph wasn’t in the pit; and he tore his clothes.</a:t>
            </a:r>
          </a:p>
          <a:p>
            <a:endParaRPr lang="en-US" dirty="0"/>
          </a:p>
          <a:p>
            <a:pPr marL="0" indent="0">
              <a:buFont typeface="Tw Cen MT" panose="020B0602020104020603" pitchFamily="34" charset="0"/>
              <a:buNone/>
            </a:pPr>
            <a:endParaRPr lang="en-US" dirty="0"/>
          </a:p>
        </p:txBody>
      </p:sp>
    </p:spTree>
    <p:extLst>
      <p:ext uri="{BB962C8B-B14F-4D97-AF65-F5344CB8AC3E}">
        <p14:creationId xmlns:p14="http://schemas.microsoft.com/office/powerpoint/2010/main" val="279638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32242" y="2249424"/>
            <a:ext cx="10591610" cy="4023360"/>
          </a:xfrm>
        </p:spPr>
        <p:txBody>
          <a:bodyPr>
            <a:normAutofit/>
          </a:bodyPr>
          <a:lstStyle/>
          <a:p>
            <a:pPr marL="514350" indent="-514350">
              <a:buFont typeface="+mj-lt"/>
              <a:buAutoNum type="arabicPeriod" startAt="4"/>
            </a:pPr>
            <a:r>
              <a:rPr lang="en-US" sz="3200" dirty="0"/>
              <a:t>Which brother tried to thwart the plot?</a:t>
            </a:r>
          </a:p>
          <a:p>
            <a:pPr marL="514350" indent="-514350">
              <a:buFont typeface="+mj-lt"/>
              <a:buAutoNum type="arabicPeriod" startAt="4"/>
            </a:pPr>
            <a:endParaRPr lang="en-US" sz="3200" dirty="0"/>
          </a:p>
          <a:p>
            <a:pPr marL="514350" indent="-514350">
              <a:buFont typeface="+mj-lt"/>
              <a:buAutoNum type="arabicPeriod" startAt="4"/>
            </a:pPr>
            <a:r>
              <a:rPr lang="en-US" sz="3200" dirty="0"/>
              <a:t>After they threw Joseph into the cistern the brothers sat down to a meal. How do you think they felt about what they did?</a:t>
            </a:r>
          </a:p>
          <a:p>
            <a:pPr marL="514350" indent="-514350">
              <a:buFont typeface="+mj-lt"/>
              <a:buAutoNum type="arabicPeriod" startAt="4"/>
            </a:pPr>
            <a:endParaRPr lang="en-US" sz="3200" dirty="0"/>
          </a:p>
          <a:p>
            <a:pPr marL="514350" indent="-514350">
              <a:buFont typeface="+mj-lt"/>
              <a:buAutoNum type="arabicPeriod" startAt="4"/>
            </a:pPr>
            <a:r>
              <a:rPr lang="en-US" sz="3200" dirty="0"/>
              <a:t>Did Judah propose selling Judah only for the money? </a:t>
            </a:r>
            <a:endParaRPr lang="en-US" sz="2800" dirty="0"/>
          </a:p>
          <a:p>
            <a:endParaRPr lang="en-US" sz="2800" dirty="0"/>
          </a:p>
        </p:txBody>
      </p:sp>
    </p:spTree>
    <p:extLst>
      <p:ext uri="{BB962C8B-B14F-4D97-AF65-F5344CB8AC3E}">
        <p14:creationId xmlns:p14="http://schemas.microsoft.com/office/powerpoint/2010/main" val="21443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879119" cy="1451205"/>
          </a:xfrm>
        </p:spPr>
        <p:txBody>
          <a:bodyPr/>
          <a:lstStyle/>
          <a:p>
            <a:r>
              <a:rPr lang="en-US" dirty="0"/>
              <a:t>Genesis 37: 31-36</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76747" y="1896711"/>
            <a:ext cx="7049604" cy="4805172"/>
          </a:xfrm>
        </p:spPr>
        <p:txBody>
          <a:bodyPr>
            <a:normAutofit/>
          </a:bodyPr>
          <a:lstStyle/>
          <a:p>
            <a:pPr algn="just"/>
            <a:r>
              <a:rPr lang="en-US" b="1" baseline="30000" dirty="0"/>
              <a:t>31</a:t>
            </a:r>
            <a:r>
              <a:rPr lang="en-US" dirty="0"/>
              <a:t>They took Joseph’s tunic and killed a male goat and dipped the tunic in the blood. </a:t>
            </a:r>
            <a:r>
              <a:rPr lang="en-US" b="1" baseline="30000" dirty="0"/>
              <a:t>32</a:t>
            </a:r>
            <a:r>
              <a:rPr lang="en-US" dirty="0"/>
              <a:t>They took the tunic of many colors, and they brought it to their father and said, “We have found this. Examine it now and see if it is your son’s tunic or not.”</a:t>
            </a:r>
          </a:p>
          <a:p>
            <a:pPr algn="just"/>
            <a:r>
              <a:rPr lang="en-US" b="1" baseline="30000" dirty="0"/>
              <a:t>33</a:t>
            </a:r>
            <a:r>
              <a:rPr lang="en-US" dirty="0"/>
              <a:t>He recognized it and said, “It is my son’s tunic. An evil animal has devoured him. Joseph is without doubt torn in pieces.” </a:t>
            </a:r>
            <a:r>
              <a:rPr lang="en-US" b="1" baseline="30000" dirty="0"/>
              <a:t>34 </a:t>
            </a:r>
            <a:r>
              <a:rPr lang="en-US" dirty="0"/>
              <a:t>Jacob tore his clothes, and put sackcloth on his waist and mourned for his son many days. </a:t>
            </a:r>
            <a:r>
              <a:rPr lang="en-US" b="1" baseline="30000" dirty="0"/>
              <a:t>35</a:t>
            </a:r>
            <a:r>
              <a:rPr lang="en-US" dirty="0"/>
              <a:t>All his sons and all his daughters rose up to comfort him, but he refused to be comforted. He said, “For I will go down to </a:t>
            </a:r>
            <a:r>
              <a:rPr lang="en-US" dirty="0" err="1"/>
              <a:t>Sheol</a:t>
            </a:r>
            <a:r>
              <a:rPr lang="en-US" dirty="0"/>
              <a:t> to my son, mourning.” His father wept for him.</a:t>
            </a:r>
          </a:p>
          <a:p>
            <a:pPr algn="just"/>
            <a:r>
              <a:rPr lang="en-US" b="1" baseline="30000" dirty="0"/>
              <a:t>36</a:t>
            </a:r>
            <a:r>
              <a:rPr lang="en-US" dirty="0"/>
              <a:t>The Midianites sold him into Egypt to Potiphar, an officer of Pharaoh’s, the captain of the guard.</a:t>
            </a:r>
          </a:p>
          <a:p>
            <a:endParaRPr lang="en-US" dirty="0"/>
          </a:p>
          <a:p>
            <a:pPr marL="0" indent="0">
              <a:buNone/>
            </a:pPr>
            <a:endParaRPr lang="en-US" dirty="0"/>
          </a:p>
        </p:txBody>
      </p:sp>
      <p:pic>
        <p:nvPicPr>
          <p:cNvPr id="7" name="Picture 6" descr="A group of people in a room&#10;&#10;Description automatically generated">
            <a:extLst>
              <a:ext uri="{FF2B5EF4-FFF2-40B4-BE49-F238E27FC236}">
                <a16:creationId xmlns:a16="http://schemas.microsoft.com/office/drawing/2014/main" id="{CF18AFB1-CD3C-A746-9B6B-F3A60D91660B}"/>
              </a:ext>
            </a:extLst>
          </p:cNvPr>
          <p:cNvPicPr>
            <a:picLocks noChangeAspect="1"/>
          </p:cNvPicPr>
          <p:nvPr/>
        </p:nvPicPr>
        <p:blipFill>
          <a:blip r:embed="rId2"/>
          <a:stretch>
            <a:fillRect/>
          </a:stretch>
        </p:blipFill>
        <p:spPr>
          <a:xfrm>
            <a:off x="7592426" y="1271239"/>
            <a:ext cx="4333768" cy="5296828"/>
          </a:xfrm>
          <a:prstGeom prst="rect">
            <a:avLst/>
          </a:prstGeom>
        </p:spPr>
      </p:pic>
    </p:spTree>
    <p:extLst>
      <p:ext uri="{BB962C8B-B14F-4D97-AF65-F5344CB8AC3E}">
        <p14:creationId xmlns:p14="http://schemas.microsoft.com/office/powerpoint/2010/main" val="388675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5276953" cy="1499617"/>
          </a:xfrm>
        </p:spPr>
        <p:txBody>
          <a:bodyPr/>
          <a:lstStyle/>
          <a:p>
            <a:r>
              <a:rPr lang="en-US" dirty="0"/>
              <a:t>Genesis 39: 2-5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5903378" y="1073193"/>
            <a:ext cx="5883460" cy="5996681"/>
          </a:xfrm>
        </p:spPr>
        <p:txBody>
          <a:bodyPr>
            <a:normAutofit/>
          </a:bodyPr>
          <a:lstStyle/>
          <a:p>
            <a:pPr algn="just"/>
            <a:r>
              <a:rPr lang="en-US" sz="2600" b="1" baseline="30000" dirty="0"/>
              <a:t>2</a:t>
            </a:r>
            <a:r>
              <a:rPr lang="en-US" sz="2600" dirty="0"/>
              <a:t>Yahweh was with Joseph, and he was a prosperous man. He was in the house of his master the Egyptian. </a:t>
            </a:r>
            <a:r>
              <a:rPr lang="en-US" sz="2600" b="1" baseline="30000" dirty="0"/>
              <a:t>3</a:t>
            </a:r>
            <a:r>
              <a:rPr lang="en-US" sz="2600" dirty="0"/>
              <a:t>His master saw that Yahweh was with him, and that Yahweh made all that he did prosper in his hand. </a:t>
            </a:r>
            <a:r>
              <a:rPr lang="en-US" sz="2600" b="1" baseline="30000" dirty="0"/>
              <a:t>4</a:t>
            </a:r>
            <a:r>
              <a:rPr lang="en-US" sz="2600" dirty="0"/>
              <a:t>Joseph found favor in his sight. He ministered to him and Potiphar made him overseer over his house and all that he had he put into his hand. </a:t>
            </a:r>
            <a:r>
              <a:rPr lang="en-US" sz="2600" b="1" baseline="30000" dirty="0"/>
              <a:t>5</a:t>
            </a:r>
            <a:r>
              <a:rPr lang="en-US" sz="2600" dirty="0"/>
              <a:t>From the time that he made him overseer in his house and over all that he had, Yahweh blessed the Egyptian’s house for Joseph’s sake. Yahweh’s blessing was on all that he had in the house and in the field. </a:t>
            </a:r>
          </a:p>
        </p:txBody>
      </p:sp>
      <p:pic>
        <p:nvPicPr>
          <p:cNvPr id="5" name="Picture 4" descr="A picture containing room&#10;&#10;Description automatically generated">
            <a:extLst>
              <a:ext uri="{FF2B5EF4-FFF2-40B4-BE49-F238E27FC236}">
                <a16:creationId xmlns:a16="http://schemas.microsoft.com/office/drawing/2014/main" id="{FCEB5954-38B4-2B45-8F8C-4D92E28A3BF0}"/>
              </a:ext>
            </a:extLst>
          </p:cNvPr>
          <p:cNvPicPr>
            <a:picLocks noChangeAspect="1"/>
          </p:cNvPicPr>
          <p:nvPr/>
        </p:nvPicPr>
        <p:blipFill>
          <a:blip r:embed="rId2"/>
          <a:stretch>
            <a:fillRect/>
          </a:stretch>
        </p:blipFill>
        <p:spPr>
          <a:xfrm>
            <a:off x="602166" y="2798375"/>
            <a:ext cx="4939326" cy="3396671"/>
          </a:xfrm>
          <a:prstGeom prst="rect">
            <a:avLst/>
          </a:prstGeom>
        </p:spPr>
      </p:pic>
    </p:spTree>
    <p:extLst>
      <p:ext uri="{BB962C8B-B14F-4D97-AF65-F5344CB8AC3E}">
        <p14:creationId xmlns:p14="http://schemas.microsoft.com/office/powerpoint/2010/main" val="856101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2046</TotalTime>
  <Words>3580</Words>
  <Application>Microsoft Macintosh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Tw Cen MT</vt:lpstr>
      <vt:lpstr>Tw Cen MT Condensed</vt:lpstr>
      <vt:lpstr>Wingdings 3</vt:lpstr>
      <vt:lpstr>Integral</vt:lpstr>
      <vt:lpstr>Lesson plans for Genesis 37- 41</vt:lpstr>
      <vt:lpstr>Genesis 37: 3-8</vt:lpstr>
      <vt:lpstr>Genesis 37: 9-11</vt:lpstr>
      <vt:lpstr>Questions</vt:lpstr>
      <vt:lpstr>Genesis 37: 12-13, 17-24</vt:lpstr>
      <vt:lpstr>Genesis 37: 25-29 </vt:lpstr>
      <vt:lpstr>Questions</vt:lpstr>
      <vt:lpstr>Genesis 37: 31-36</vt:lpstr>
      <vt:lpstr>Genesis 39: 2-5</vt:lpstr>
      <vt:lpstr>Genesis 39: 6-12</vt:lpstr>
      <vt:lpstr>Genesis 39: 13-19</vt:lpstr>
      <vt:lpstr>Genesis 39: 20-23</vt:lpstr>
      <vt:lpstr>Questions</vt:lpstr>
      <vt:lpstr>Genesis 40: 1-7</vt:lpstr>
      <vt:lpstr>Genesis 40: 8-15</vt:lpstr>
      <vt:lpstr>Genesis 40: 16-23</vt:lpstr>
      <vt:lpstr>Questions</vt:lpstr>
      <vt:lpstr>Genesis 41: 8-15</vt:lpstr>
      <vt:lpstr>Genesis 41: 16-24</vt:lpstr>
      <vt:lpstr>Genesis 41: 25-28, 32-36</vt:lpstr>
      <vt:lpstr>Genesis 41: 37-42</vt:lpstr>
      <vt:lpstr>Genesis 41: 45-52</vt:lpstr>
      <vt:lpstr>Genesis 41: 53-57</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242</cp:revision>
  <dcterms:created xsi:type="dcterms:W3CDTF">2020-05-02T16:07:56Z</dcterms:created>
  <dcterms:modified xsi:type="dcterms:W3CDTF">2020-06-01T15:14:42Z</dcterms:modified>
</cp:coreProperties>
</file>